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A2F63C-E531-404D-97BD-C87787FD5653}">
  <a:tblStyle styleId="{8AA2F63C-E531-404D-97BD-C87787FD56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48037445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48037445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572df1c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572df1c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572df1ce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b572df1c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572df1ce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572df1ce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572df1ce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572df1ce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48037445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48037445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5d0556c2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5d0556c2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572df1c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572df1c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48037445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48037445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t>Z</a:t>
            </a:r>
            <a:r>
              <a:rPr lang="nl"/>
              <a:t>oals we hier aan de linkerkant kunnen zien, is het menselijk lichaam een complex organisme dat uit talloze cellen bestaat. Elke cel, zoals deze hier vergroot weergegeven, is een fabriek op zich die gespecialiseerd is in het produceren en verwerken van verschillende moleculen.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
              <a:t>Een van de meest vitale moleculen die ze produceren, zijn eiwitten. Eiwitten zijn niet zomaar chemische verbindingen; ze zijn de werkpaarden van de cel, die verantwoordelijk zijn voor bijna elke functie die nodig is voor het leven.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
              <a:t>Laten we eens kijken naar de pijlen die uit deze cel komen. Deze vertegenwoordigen de eiwitten die twee hoofdrollen vervullen: ten eerste het omzetten van stoffen, wat betekent dat ze helpen bij chemische reacties om nieuwe moleculen te vormen. Ten tweede het transporteren van stoffen, waarbij eiwitten moleculen van het ene deel van de cel naar het andere verplaatsen, of zelfs tussen verschillende cellen.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
              <a:t>Aan de rechterkant van de slide hebben we een lijst met enkele van deze functies, maar laten we niet vergeten dat dit slechts het topje van de ijsberg is. Eiwitten zijn ook betrokken bij het repliceren van DNA, het verzenden van signalen binnen en tussen cellen, en het onderhouden van de celstructuur.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
              <a:t>Een sleutelpunt om te onthouden is dat de vorm van een eiwit bepaalt hoe het functioneert. De specifieke driedimensionale structuur van een eiwit is cruciaal voor zijn vermogen om effectief te binden aan andere moleculen en zijn functies uit te voeren. Dit is een concept waar we later dieper op in zullen gaan, maar voor nu is het belangrijk om te erkennen dat de vorm van het eiwit van groot belang is - zoals benadrukt aan het einde van deze lijs</a:t>
            </a:r>
            <a:br>
              <a:rPr lang="nl"/>
            </a:br>
            <a:br>
              <a:rPr lang="nl"/>
            </a:br>
            <a:r>
              <a:rPr lang="nl"/>
              <a:t>Maar een cruciale vraag die we niet mogen negeren is: 'Hoe krijgen eiwitten hun vorm?' Deze vraag is van groot belang omdat de vorm van een eiwit direct bepaalt hoe effectief het zijn functies kan uitvoeren. Een eiwit moet precies de juiste vorm hebben om zijn specifieke taken te kunnen verrichten. Als het niet correct gevouwen is, kan het niet goed functioneren, wat kan leiden tot ziekten en aandoeningen.</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b48037445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b48037445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"Deze afbeelding laat ons zien hoe cellen eiwitten maken, wat begint met het DNA in de kern van de cel. DNA heeft alle informatie voor het maken van eiwitten.</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Het proces begint met het kopiëren van de informatie uit het DNA naar een molecuul genaamd mRNA. Dit mRNA gaat dan naar de plek in de cel waar het eiwit gemaakt wordt.</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Op die plek worden de instructies van het mRNA gebruikt om het eiwit te bouwen. De eiwit wordt gemaakt door aminozuren samen te voegen, die je hier ziet als gekleurde bolletjes.</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Elk van deze aminozuren voegt zich bij de keten en gebruikt energie om dat te doen. En hier is iets belangrijks: hoe minder energie deze aminozuren nodig hebben om samen te komen, hoe stabieler het eiwit uiteindelijk zal zijn. Dat komt omdat natuurlijke processen de neiging hebben om naar een toestand van lagere energie te gaan. Een eiwit met een lagere energie zal minder snel uit elkaar vallen, wat betekent dat het beter zijn werk kan doen in de cel.</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Dus, als een cel een eiwit maakt dat een lage energie heeft, dan is dat goed, want het betekent dat het eiwit stevig is en klaar om zijn taak uit te voeren.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48037445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48037445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48037445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48037445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48037445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48037445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48037445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48037445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48037445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48037445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b48037445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b48037445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gif"/><Relationship Id="rId4" Type="http://schemas.openxmlformats.org/officeDocument/2006/relationships/image" Target="../media/image18.gif"/><Relationship Id="rId5" Type="http://schemas.openxmlformats.org/officeDocument/2006/relationships/image" Target="../media/image15.gif"/><Relationship Id="rId6" Type="http://schemas.openxmlformats.org/officeDocument/2006/relationships/image" Target="../media/image2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nl"/>
              <a:t>Protein Folding</a:t>
            </a:r>
            <a:endParaRPr/>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sz="1300"/>
              <a:t>Saif Aknouch</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Methodes  -  </a:t>
            </a:r>
            <a:r>
              <a:rPr lang="nl" sz="2320">
                <a:solidFill>
                  <a:srgbClr val="FFFFFF"/>
                </a:solidFill>
              </a:rPr>
              <a:t>Resultaten </a:t>
            </a:r>
            <a:r>
              <a:rPr lang="nl" sz="2320">
                <a:solidFill>
                  <a:srgbClr val="666666"/>
                </a:solidFill>
              </a:rPr>
              <a:t> - Conclusie</a:t>
            </a:r>
            <a:endParaRPr>
              <a:solidFill>
                <a:srgbClr val="666666"/>
              </a:solidFill>
            </a:endParaRPr>
          </a:p>
          <a:p>
            <a:pPr indent="0" lvl="0" marL="0" rtl="0" algn="l">
              <a:spcBef>
                <a:spcPts val="0"/>
              </a:spcBef>
              <a:spcAft>
                <a:spcPts val="0"/>
              </a:spcAft>
              <a:buClr>
                <a:srgbClr val="000000"/>
              </a:buClr>
              <a:buSzPct val="42672"/>
              <a:buFont typeface="Arial"/>
              <a:buNone/>
            </a:pPr>
            <a:r>
              <a:t/>
            </a:r>
            <a:endParaRPr sz="2320"/>
          </a:p>
          <a:p>
            <a:pPr indent="0" lvl="0" marL="0" rtl="0" algn="l">
              <a:spcBef>
                <a:spcPts val="0"/>
              </a:spcBef>
              <a:spcAft>
                <a:spcPts val="0"/>
              </a:spcAft>
              <a:buNone/>
            </a:pPr>
            <a:r>
              <a:t/>
            </a:r>
            <a:endParaRPr/>
          </a:p>
        </p:txBody>
      </p:sp>
      <p:sp>
        <p:nvSpPr>
          <p:cNvPr id="140" name="Google Shape;140;p22"/>
          <p:cNvSpPr txBox="1"/>
          <p:nvPr>
            <p:ph idx="1" type="body"/>
          </p:nvPr>
        </p:nvSpPr>
        <p:spPr>
          <a:xfrm>
            <a:off x="70775" y="101772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nl"/>
              <a:t>HPC model</a:t>
            </a:r>
            <a:endParaRPr/>
          </a:p>
        </p:txBody>
      </p:sp>
      <p:graphicFrame>
        <p:nvGraphicFramePr>
          <p:cNvPr id="141" name="Google Shape;141;p22"/>
          <p:cNvGraphicFramePr/>
          <p:nvPr/>
        </p:nvGraphicFramePr>
        <p:xfrm>
          <a:off x="350700" y="1581925"/>
          <a:ext cx="3000000" cy="3000000"/>
        </p:xfrm>
        <a:graphic>
          <a:graphicData uri="http://schemas.openxmlformats.org/drawingml/2006/table">
            <a:tbl>
              <a:tblPr>
                <a:noFill/>
                <a:tableStyleId>{8AA2F63C-E531-404D-97BD-C87787FD5653}</a:tableStyleId>
              </a:tblPr>
              <a:tblGrid>
                <a:gridCol w="1824825"/>
                <a:gridCol w="1394700"/>
                <a:gridCol w="1505450"/>
                <a:gridCol w="1575000"/>
                <a:gridCol w="1575000"/>
              </a:tblGrid>
              <a:tr h="404275">
                <a:tc>
                  <a:txBody>
                    <a:bodyPr/>
                    <a:lstStyle/>
                    <a:p>
                      <a:pPr indent="0" lvl="0" marL="0" rtl="0" algn="l">
                        <a:spcBef>
                          <a:spcPts val="0"/>
                        </a:spcBef>
                        <a:spcAft>
                          <a:spcPts val="0"/>
                        </a:spcAft>
                        <a:buNone/>
                      </a:pPr>
                      <a:r>
                        <a:rPr lang="nl">
                          <a:solidFill>
                            <a:srgbClr val="EFEFEF"/>
                          </a:solidFill>
                        </a:rPr>
                        <a:t>Keten</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Bruteforce</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Iterative Greedy</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MonteCarlo</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Reinforcement</a:t>
                      </a:r>
                      <a:endParaRPr>
                        <a:solidFill>
                          <a:srgbClr val="EFEFEF"/>
                        </a:solidFill>
                      </a:endParaRPr>
                    </a:p>
                  </a:txBody>
                  <a:tcPr marT="91425" marB="91425" marR="91425" marL="91425"/>
                </a:tc>
              </a:tr>
              <a:tr h="571450">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PPCHHPPCHPPPPCHHHHCHHPPHHPPPPHHPPHPP</a:t>
                      </a:r>
                      <a:endParaRPr sz="1050">
                        <a:solidFill>
                          <a:srgbClr val="CE9178"/>
                        </a:solidFill>
                        <a:highlight>
                          <a:srgbClr val="1F1F1F"/>
                        </a:highlight>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-10: It: 5M</a:t>
                      </a:r>
                      <a:endParaRPr>
                        <a:solidFill>
                          <a:srgbClr val="EFEFE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-16; It: 50K</a:t>
                      </a:r>
                      <a:endParaRPr>
                        <a:solidFill>
                          <a:srgbClr val="EFEFE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-20; It: 50k </a:t>
                      </a:r>
                      <a:endParaRPr>
                        <a:solidFill>
                          <a:srgbClr val="EFEFE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-20; It: 300</a:t>
                      </a:r>
                      <a:endParaRPr>
                        <a:solidFill>
                          <a:srgbClr val="EFEFEF"/>
                        </a:solidFill>
                      </a:endParaRPr>
                    </a:p>
                  </a:txBody>
                  <a:tcPr marT="91425" marB="91425" marR="91425" marL="91425">
                    <a:lnB cap="flat" cmpd="sng" w="9525">
                      <a:solidFill>
                        <a:srgbClr val="9E9E9E"/>
                      </a:solidFill>
                      <a:prstDash val="solid"/>
                      <a:round/>
                      <a:headEnd len="sm" w="sm" type="none"/>
                      <a:tailEnd len="sm" w="sm" type="none"/>
                    </a:lnB>
                  </a:tcPr>
                </a:tc>
              </a:tr>
              <a:tr h="571450">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CPPCHPPCHPPCPPHHHHHHCCPCHPPCPCHPPHPC</a:t>
                      </a:r>
                      <a:endParaRPr sz="1300">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-18: It: 9M</a:t>
                      </a:r>
                      <a:endParaRPr>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-21; It: 30k</a:t>
                      </a:r>
                      <a:endParaRPr>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-28; It: 5k </a:t>
                      </a:r>
                      <a:endParaRPr>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-25; It: 90 !!</a:t>
                      </a:r>
                      <a:endParaRPr>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93050">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HCPHPCPHPCHCHPHPPPHPPPHPPPPHPCPHPPPHPHHHCCHCHCHCHH</a:t>
                      </a:r>
                      <a:endParaRPr sz="1050">
                        <a:solidFill>
                          <a:srgbClr val="CE9178"/>
                        </a:solidFill>
                        <a:highlight>
                          <a:srgbClr val="1F1F1F"/>
                        </a:highlight>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nl">
                          <a:solidFill>
                            <a:srgbClr val="EFEFEF"/>
                          </a:solidFill>
                        </a:rPr>
                        <a:t>Sc: -6; It: 2M </a:t>
                      </a:r>
                      <a:endParaRPr>
                        <a:solidFill>
                          <a:srgbClr val="EFEFEF"/>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nl">
                          <a:solidFill>
                            <a:srgbClr val="EFEFEF"/>
                          </a:solidFill>
                        </a:rPr>
                        <a:t>Sc: -21 ; It:  50k</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nl">
                          <a:solidFill>
                            <a:srgbClr val="EFEFEF"/>
                          </a:solidFill>
                        </a:rPr>
                        <a:t>Sc: -27; It: 50k</a:t>
                      </a:r>
                      <a:endParaRPr>
                        <a:solidFill>
                          <a:srgbClr val="EFEFEF"/>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nl">
                          <a:solidFill>
                            <a:srgbClr val="EFEFEF"/>
                          </a:solidFill>
                        </a:rPr>
                        <a:t>Sc: -25; It: 300!!</a:t>
                      </a:r>
                      <a:endParaRPr>
                        <a:solidFill>
                          <a:srgbClr val="EFEFEF"/>
                        </a:solidFill>
                      </a:endParaRPr>
                    </a:p>
                  </a:txBody>
                  <a:tcPr marT="91425" marB="91425" marR="91425" marL="91425">
                    <a:lnT cap="flat" cmpd="sng" w="9525">
                      <a:solidFill>
                        <a:srgbClr val="9E9E9E"/>
                      </a:solidFill>
                      <a:prstDash val="solid"/>
                      <a:round/>
                      <a:headEnd len="sm" w="sm" type="none"/>
                      <a:tailEnd len="sm" w="sm" type="none"/>
                    </a:lnT>
                  </a:tcPr>
                </a:tc>
              </a:tr>
              <a:tr h="793050">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HCPHPHPHCHHHHPCCPPHPPPHPPPPCPPPHPPPHPHHHHCHPHPHPHH</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-14; It: 3M</a:t>
                      </a:r>
                      <a:endParaRPr>
                        <a:solidFill>
                          <a:srgbClr val="EFEFEF"/>
                        </a:solidFill>
                      </a:endParaRPr>
                    </a:p>
                    <a:p>
                      <a:pPr indent="0" lvl="0" marL="0" rtl="0" algn="l">
                        <a:spcBef>
                          <a:spcPts val="0"/>
                        </a:spcBef>
                        <a:spcAft>
                          <a:spcPts val="0"/>
                        </a:spcAft>
                        <a:buNone/>
                      </a:pPr>
                      <a:r>
                        <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-17; It: 10k</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-24; It: 10k </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-21; It: 100</a:t>
                      </a:r>
                      <a:endParaRPr>
                        <a:solidFill>
                          <a:srgbClr val="EFEFEF"/>
                        </a:solidFill>
                      </a:endParaRPr>
                    </a:p>
                    <a:p>
                      <a:pPr indent="0" lvl="0" marL="0" rtl="0" algn="l">
                        <a:spcBef>
                          <a:spcPts val="0"/>
                        </a:spcBef>
                        <a:spcAft>
                          <a:spcPts val="0"/>
                        </a:spcAft>
                        <a:buNone/>
                      </a:pPr>
                      <a:r>
                        <a:rPr lang="nl" u="sng">
                          <a:solidFill>
                            <a:srgbClr val="EFEFEF"/>
                          </a:solidFill>
                        </a:rPr>
                        <a:t>Sc: -29; It: 300</a:t>
                      </a:r>
                      <a:endParaRPr u="sng">
                        <a:solidFill>
                          <a:srgbClr val="EFEFEF"/>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Methodes  -  </a:t>
            </a:r>
            <a:r>
              <a:rPr lang="nl" sz="2320">
                <a:solidFill>
                  <a:srgbClr val="FFFFFF"/>
                </a:solidFill>
              </a:rPr>
              <a:t>Resultaten </a:t>
            </a:r>
            <a:r>
              <a:rPr lang="nl" sz="2320">
                <a:solidFill>
                  <a:srgbClr val="666666"/>
                </a:solidFill>
              </a:rPr>
              <a:t> - Conclusie</a:t>
            </a:r>
            <a:endParaRPr>
              <a:solidFill>
                <a:srgbClr val="666666"/>
              </a:solidFill>
            </a:endParaRPr>
          </a:p>
          <a:p>
            <a:pPr indent="0" lvl="0" marL="0" rtl="0" algn="l">
              <a:spcBef>
                <a:spcPts val="0"/>
              </a:spcBef>
              <a:spcAft>
                <a:spcPts val="0"/>
              </a:spcAft>
              <a:buClr>
                <a:srgbClr val="000000"/>
              </a:buClr>
              <a:buSzPct val="42672"/>
              <a:buFont typeface="Arial"/>
              <a:buNone/>
            </a:pPr>
            <a:r>
              <a:t/>
            </a:r>
            <a:endParaRPr sz="2320"/>
          </a:p>
          <a:p>
            <a:pPr indent="0" lvl="0" marL="0" rtl="0" algn="l">
              <a:spcBef>
                <a:spcPts val="0"/>
              </a:spcBef>
              <a:spcAft>
                <a:spcPts val="0"/>
              </a:spcAft>
              <a:buNone/>
            </a:pPr>
            <a:r>
              <a:t/>
            </a:r>
            <a:endParaRPr/>
          </a:p>
        </p:txBody>
      </p:sp>
      <p:pic>
        <p:nvPicPr>
          <p:cNvPr id="147" name="Google Shape;147;p23"/>
          <p:cNvPicPr preferRelativeResize="0"/>
          <p:nvPr/>
        </p:nvPicPr>
        <p:blipFill rotWithShape="1">
          <a:blip r:embed="rId3">
            <a:alphaModFix/>
          </a:blip>
          <a:srcRect b="0" l="0" r="0" t="7791"/>
          <a:stretch/>
        </p:blipFill>
        <p:spPr>
          <a:xfrm>
            <a:off x="0" y="2600900"/>
            <a:ext cx="4867625" cy="2371400"/>
          </a:xfrm>
          <a:prstGeom prst="rect">
            <a:avLst/>
          </a:prstGeom>
          <a:noFill/>
          <a:ln>
            <a:noFill/>
          </a:ln>
        </p:spPr>
      </p:pic>
      <p:sp>
        <p:nvSpPr>
          <p:cNvPr id="148" name="Google Shape;148;p23"/>
          <p:cNvSpPr txBox="1"/>
          <p:nvPr/>
        </p:nvSpPr>
        <p:spPr>
          <a:xfrm>
            <a:off x="3212850" y="1346250"/>
            <a:ext cx="25644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2"/>
                </a:solidFill>
              </a:rPr>
              <a:t>Sequence 2.c</a:t>
            </a:r>
            <a:endParaRPr sz="1800">
              <a:solidFill>
                <a:schemeClr val="lt2"/>
              </a:solidFill>
            </a:endParaRPr>
          </a:p>
        </p:txBody>
      </p:sp>
      <p:sp>
        <p:nvSpPr>
          <p:cNvPr id="149" name="Google Shape;149;p23"/>
          <p:cNvSpPr txBox="1"/>
          <p:nvPr/>
        </p:nvSpPr>
        <p:spPr>
          <a:xfrm>
            <a:off x="1636025" y="2119100"/>
            <a:ext cx="3278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2"/>
                </a:solidFill>
              </a:rPr>
              <a:t>Iterative greed</a:t>
            </a:r>
            <a:endParaRPr sz="1800">
              <a:solidFill>
                <a:schemeClr val="lt2"/>
              </a:solidFill>
            </a:endParaRPr>
          </a:p>
        </p:txBody>
      </p:sp>
      <p:pic>
        <p:nvPicPr>
          <p:cNvPr id="150" name="Google Shape;150;p23"/>
          <p:cNvPicPr preferRelativeResize="0"/>
          <p:nvPr/>
        </p:nvPicPr>
        <p:blipFill rotWithShape="1">
          <a:blip r:embed="rId4">
            <a:alphaModFix/>
          </a:blip>
          <a:srcRect b="0" l="0" r="0" t="6699"/>
          <a:stretch/>
        </p:blipFill>
        <p:spPr>
          <a:xfrm>
            <a:off x="4765625" y="2600900"/>
            <a:ext cx="4550601" cy="2371400"/>
          </a:xfrm>
          <a:prstGeom prst="rect">
            <a:avLst/>
          </a:prstGeom>
          <a:noFill/>
          <a:ln>
            <a:noFill/>
          </a:ln>
        </p:spPr>
      </p:pic>
      <p:sp>
        <p:nvSpPr>
          <p:cNvPr id="151" name="Google Shape;151;p23"/>
          <p:cNvSpPr txBox="1"/>
          <p:nvPr/>
        </p:nvSpPr>
        <p:spPr>
          <a:xfrm>
            <a:off x="6389300" y="2119100"/>
            <a:ext cx="23751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2"/>
                </a:solidFill>
              </a:rPr>
              <a:t>Monte Carlo</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Methodes  -  </a:t>
            </a:r>
            <a:r>
              <a:rPr lang="nl" sz="2320">
                <a:solidFill>
                  <a:srgbClr val="FFFFFF"/>
                </a:solidFill>
              </a:rPr>
              <a:t>Resultaten </a:t>
            </a:r>
            <a:r>
              <a:rPr lang="nl" sz="2320">
                <a:solidFill>
                  <a:srgbClr val="666666"/>
                </a:solidFill>
              </a:rPr>
              <a:t> - Conclusie</a:t>
            </a:r>
            <a:endParaRPr>
              <a:solidFill>
                <a:srgbClr val="666666"/>
              </a:solidFill>
            </a:endParaRPr>
          </a:p>
          <a:p>
            <a:pPr indent="0" lvl="0" marL="0" rtl="0" algn="l">
              <a:spcBef>
                <a:spcPts val="0"/>
              </a:spcBef>
              <a:spcAft>
                <a:spcPts val="0"/>
              </a:spcAft>
              <a:buClr>
                <a:srgbClr val="000000"/>
              </a:buClr>
              <a:buSzPct val="42672"/>
              <a:buFont typeface="Arial"/>
              <a:buNone/>
            </a:pPr>
            <a:r>
              <a:t/>
            </a:r>
            <a:endParaRPr sz="2320"/>
          </a:p>
          <a:p>
            <a:pPr indent="0" lvl="0" marL="0" rtl="0" algn="l">
              <a:spcBef>
                <a:spcPts val="0"/>
              </a:spcBef>
              <a:spcAft>
                <a:spcPts val="0"/>
              </a:spcAft>
              <a:buNone/>
            </a:pPr>
            <a:r>
              <a:t/>
            </a:r>
            <a:endParaRPr/>
          </a:p>
        </p:txBody>
      </p:sp>
      <p:sp>
        <p:nvSpPr>
          <p:cNvPr id="157" name="Google Shape;157;p24"/>
          <p:cNvSpPr txBox="1"/>
          <p:nvPr/>
        </p:nvSpPr>
        <p:spPr>
          <a:xfrm>
            <a:off x="3212850" y="1346250"/>
            <a:ext cx="25644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2"/>
                </a:solidFill>
              </a:rPr>
              <a:t>Sequence 2.c</a:t>
            </a:r>
            <a:endParaRPr sz="1800">
              <a:solidFill>
                <a:schemeClr val="lt2"/>
              </a:solidFill>
            </a:endParaRPr>
          </a:p>
        </p:txBody>
      </p:sp>
      <p:sp>
        <p:nvSpPr>
          <p:cNvPr id="158" name="Google Shape;158;p24"/>
          <p:cNvSpPr txBox="1"/>
          <p:nvPr/>
        </p:nvSpPr>
        <p:spPr>
          <a:xfrm>
            <a:off x="3212850" y="1966100"/>
            <a:ext cx="23751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2"/>
                </a:solidFill>
              </a:rPr>
              <a:t>Reinforcement</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pic>
        <p:nvPicPr>
          <p:cNvPr id="159" name="Google Shape;159;p24"/>
          <p:cNvPicPr preferRelativeResize="0"/>
          <p:nvPr/>
        </p:nvPicPr>
        <p:blipFill rotWithShape="1">
          <a:blip r:embed="rId3">
            <a:alphaModFix/>
          </a:blip>
          <a:srcRect b="-2249" l="0" r="0" t="2250"/>
          <a:stretch/>
        </p:blipFill>
        <p:spPr>
          <a:xfrm>
            <a:off x="2046850" y="2447900"/>
            <a:ext cx="4896400" cy="2591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Methodes  -  </a:t>
            </a:r>
            <a:r>
              <a:rPr lang="nl" sz="2320">
                <a:solidFill>
                  <a:srgbClr val="EFEFEF"/>
                </a:solidFill>
              </a:rPr>
              <a:t>Resultaten </a:t>
            </a:r>
            <a:r>
              <a:rPr lang="nl" sz="2320">
                <a:solidFill>
                  <a:srgbClr val="666666"/>
                </a:solidFill>
              </a:rPr>
              <a:t> - Conclusie</a:t>
            </a:r>
            <a:endParaRPr>
              <a:solidFill>
                <a:srgbClr val="666666"/>
              </a:solidFill>
            </a:endParaRPr>
          </a:p>
          <a:p>
            <a:pPr indent="0" lvl="0" marL="0" rtl="0" algn="l">
              <a:spcBef>
                <a:spcPts val="0"/>
              </a:spcBef>
              <a:spcAft>
                <a:spcPts val="0"/>
              </a:spcAft>
              <a:buNone/>
            </a:pPr>
            <a:r>
              <a:t/>
            </a:r>
            <a:endParaRPr sz="2320"/>
          </a:p>
          <a:p>
            <a:pPr indent="0" lvl="0" marL="0" rtl="0" algn="l">
              <a:spcBef>
                <a:spcPts val="0"/>
              </a:spcBef>
              <a:spcAft>
                <a:spcPts val="0"/>
              </a:spcAft>
              <a:buNone/>
            </a:pPr>
            <a:r>
              <a:t/>
            </a:r>
            <a:endParaRPr/>
          </a:p>
        </p:txBody>
      </p:sp>
      <p:sp>
        <p:nvSpPr>
          <p:cNvPr id="165" name="Google Shape;165;p25"/>
          <p:cNvSpPr txBox="1"/>
          <p:nvPr>
            <p:ph idx="1" type="body"/>
          </p:nvPr>
        </p:nvSpPr>
        <p:spPr>
          <a:xfrm>
            <a:off x="210700" y="967200"/>
            <a:ext cx="8520600" cy="3608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nl"/>
              <a:t>Dan nu even in 3D</a:t>
            </a:r>
            <a:endParaRPr/>
          </a:p>
          <a:p>
            <a:pPr indent="-342900" lvl="0" marL="457200" rtl="0" algn="l">
              <a:spcBef>
                <a:spcPts val="1200"/>
              </a:spcBef>
              <a:spcAft>
                <a:spcPts val="0"/>
              </a:spcAft>
              <a:buSzPts val="1800"/>
              <a:buChar char="-"/>
            </a:pPr>
            <a:r>
              <a:rPr lang="nl"/>
              <a:t>MonteCarlo</a:t>
            </a:r>
            <a:endParaRPr/>
          </a:p>
          <a:p>
            <a:pPr indent="-342900" lvl="0" marL="457200" rtl="0" algn="l">
              <a:spcBef>
                <a:spcPts val="0"/>
              </a:spcBef>
              <a:spcAft>
                <a:spcPts val="0"/>
              </a:spcAft>
              <a:buSzPts val="1800"/>
              <a:buChar char="-"/>
            </a:pPr>
            <a:r>
              <a:rPr lang="nl"/>
              <a:t>Iterative Greedy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nl"/>
              <a:t>Verandering: </a:t>
            </a:r>
            <a:endParaRPr/>
          </a:p>
          <a:p>
            <a:pPr indent="-342900" lvl="0" marL="457200" rtl="0" algn="l">
              <a:spcBef>
                <a:spcPts val="1200"/>
              </a:spcBef>
              <a:spcAft>
                <a:spcPts val="0"/>
              </a:spcAft>
              <a:buSzPts val="1800"/>
              <a:buChar char="-"/>
            </a:pPr>
            <a:r>
              <a:rPr lang="nl"/>
              <a:t>Rotaties over de x,y,z as</a:t>
            </a:r>
            <a:endParaRPr/>
          </a:p>
          <a:p>
            <a:pPr indent="0" lvl="0" marL="0" rtl="0" algn="l">
              <a:lnSpc>
                <a:spcPct val="100000"/>
              </a:lnSpc>
              <a:spcBef>
                <a:spcPts val="1200"/>
              </a:spcBef>
              <a:spcAft>
                <a:spcPts val="0"/>
              </a:spcAft>
              <a:buNone/>
            </a:pPr>
            <a:r>
              <a:rPr b="1" lang="nl" sz="1400"/>
              <a:t>Constrained optimization problem</a:t>
            </a:r>
            <a:endParaRPr b="1" sz="1400"/>
          </a:p>
          <a:p>
            <a:pPr indent="-298450" lvl="0" marL="457200" rtl="0" algn="l">
              <a:lnSpc>
                <a:spcPct val="100000"/>
              </a:lnSpc>
              <a:spcBef>
                <a:spcPts val="0"/>
              </a:spcBef>
              <a:spcAft>
                <a:spcPts val="0"/>
              </a:spcAft>
              <a:buClr>
                <a:schemeClr val="lt2"/>
              </a:buClr>
              <a:buSzPts val="1100"/>
              <a:buChar char="●"/>
            </a:pPr>
            <a:r>
              <a:rPr lang="nl" sz="1100" u="sng"/>
              <a:t>Geen aminozuur op dezelfde grid plek!</a:t>
            </a:r>
            <a:endParaRPr sz="1100" u="sng"/>
          </a:p>
          <a:p>
            <a:pPr indent="-304800" lvl="0" marL="457200" rtl="0" algn="l">
              <a:lnSpc>
                <a:spcPct val="100000"/>
              </a:lnSpc>
              <a:spcBef>
                <a:spcPts val="0"/>
              </a:spcBef>
              <a:spcAft>
                <a:spcPts val="0"/>
              </a:spcAft>
              <a:buClr>
                <a:schemeClr val="lt2"/>
              </a:buClr>
              <a:buSzPts val="1200"/>
              <a:buChar char="●"/>
            </a:pPr>
            <a:r>
              <a:rPr lang="nl" sz="1200"/>
              <a:t>Hoek van 90 graden</a:t>
            </a:r>
            <a:endParaRPr sz="1200"/>
          </a:p>
          <a:p>
            <a:pPr indent="-304800" lvl="0" marL="457200" rtl="0" algn="l">
              <a:lnSpc>
                <a:spcPct val="100000"/>
              </a:lnSpc>
              <a:spcBef>
                <a:spcPts val="0"/>
              </a:spcBef>
              <a:spcAft>
                <a:spcPts val="0"/>
              </a:spcAft>
              <a:buClr>
                <a:schemeClr val="lt2"/>
              </a:buClr>
              <a:buSzPts val="1200"/>
              <a:buChar char="●"/>
            </a:pPr>
            <a:r>
              <a:rPr lang="nl" sz="1200"/>
              <a:t>Keten moet gewaarborgd blijven</a:t>
            </a:r>
            <a:endParaRPr sz="1200"/>
          </a:p>
          <a:p>
            <a:pPr indent="-304800" lvl="0" marL="457200" rtl="0" algn="l">
              <a:lnSpc>
                <a:spcPct val="100000"/>
              </a:lnSpc>
              <a:spcBef>
                <a:spcPts val="0"/>
              </a:spcBef>
              <a:spcAft>
                <a:spcPts val="0"/>
              </a:spcAft>
              <a:buClr>
                <a:schemeClr val="lt2"/>
              </a:buClr>
              <a:buSzPts val="1200"/>
              <a:buChar char="●"/>
            </a:pPr>
            <a:r>
              <a:rPr lang="nl" sz="1200" u="sng"/>
              <a:t>Distance moet 1 zijn tussen aminozuren</a:t>
            </a:r>
            <a:endParaRPr sz="1400" u="sng"/>
          </a:p>
        </p:txBody>
      </p:sp>
      <p:sp>
        <p:nvSpPr>
          <p:cNvPr id="166" name="Google Shape;166;p25"/>
          <p:cNvSpPr txBox="1"/>
          <p:nvPr/>
        </p:nvSpPr>
        <p:spPr>
          <a:xfrm>
            <a:off x="3131750" y="264912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pic>
        <p:nvPicPr>
          <p:cNvPr id="167" name="Google Shape;167;p25"/>
          <p:cNvPicPr preferRelativeResize="0"/>
          <p:nvPr/>
        </p:nvPicPr>
        <p:blipFill rotWithShape="1">
          <a:blip r:embed="rId3">
            <a:alphaModFix/>
          </a:blip>
          <a:srcRect b="14929" l="10892" r="8063" t="17301"/>
          <a:stretch/>
        </p:blipFill>
        <p:spPr>
          <a:xfrm>
            <a:off x="4229625" y="1542750"/>
            <a:ext cx="3110150" cy="260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Methodes  -  </a:t>
            </a:r>
            <a:r>
              <a:rPr lang="nl" sz="2320">
                <a:solidFill>
                  <a:srgbClr val="EFEFEF"/>
                </a:solidFill>
              </a:rPr>
              <a:t>Resultaten </a:t>
            </a:r>
            <a:r>
              <a:rPr lang="nl" sz="2320">
                <a:solidFill>
                  <a:srgbClr val="666666"/>
                </a:solidFill>
              </a:rPr>
              <a:t> - Conclusie</a:t>
            </a:r>
            <a:endParaRPr>
              <a:solidFill>
                <a:srgbClr val="666666"/>
              </a:solidFill>
            </a:endParaRPr>
          </a:p>
          <a:p>
            <a:pPr indent="0" lvl="0" marL="0" rtl="0" algn="l">
              <a:spcBef>
                <a:spcPts val="0"/>
              </a:spcBef>
              <a:spcAft>
                <a:spcPts val="0"/>
              </a:spcAft>
              <a:buNone/>
            </a:pPr>
            <a:r>
              <a:t/>
            </a:r>
            <a:endParaRPr sz="2320"/>
          </a:p>
          <a:p>
            <a:pPr indent="0" lvl="0" marL="0" rtl="0" algn="l">
              <a:spcBef>
                <a:spcPts val="0"/>
              </a:spcBef>
              <a:spcAft>
                <a:spcPts val="0"/>
              </a:spcAft>
              <a:buNone/>
            </a:pPr>
            <a:r>
              <a:t/>
            </a:r>
            <a:endParaRPr/>
          </a:p>
        </p:txBody>
      </p:sp>
      <p:sp>
        <p:nvSpPr>
          <p:cNvPr id="173" name="Google Shape;173;p26"/>
          <p:cNvSpPr txBox="1"/>
          <p:nvPr>
            <p:ph idx="1" type="body"/>
          </p:nvPr>
        </p:nvSpPr>
        <p:spPr>
          <a:xfrm>
            <a:off x="0" y="930300"/>
            <a:ext cx="8520600" cy="360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Dan nu even in 3D</a:t>
            </a:r>
            <a:endParaRPr/>
          </a:p>
        </p:txBody>
      </p:sp>
      <p:sp>
        <p:nvSpPr>
          <p:cNvPr id="174" name="Google Shape;174;p26"/>
          <p:cNvSpPr txBox="1"/>
          <p:nvPr/>
        </p:nvSpPr>
        <p:spPr>
          <a:xfrm>
            <a:off x="3131750" y="264912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pic>
        <p:nvPicPr>
          <p:cNvPr id="175" name="Google Shape;175;p26"/>
          <p:cNvPicPr preferRelativeResize="0"/>
          <p:nvPr/>
        </p:nvPicPr>
        <p:blipFill rotWithShape="1">
          <a:blip r:embed="rId3">
            <a:alphaModFix/>
          </a:blip>
          <a:srcRect b="14926" l="10892" r="8063" t="22330"/>
          <a:stretch/>
        </p:blipFill>
        <p:spPr>
          <a:xfrm>
            <a:off x="6481600" y="930300"/>
            <a:ext cx="2694100" cy="2085850"/>
          </a:xfrm>
          <a:prstGeom prst="rect">
            <a:avLst/>
          </a:prstGeom>
          <a:noFill/>
          <a:ln>
            <a:noFill/>
          </a:ln>
        </p:spPr>
      </p:pic>
      <p:graphicFrame>
        <p:nvGraphicFramePr>
          <p:cNvPr id="176" name="Google Shape;176;p26"/>
          <p:cNvGraphicFramePr/>
          <p:nvPr/>
        </p:nvGraphicFramePr>
        <p:xfrm>
          <a:off x="75725" y="1404325"/>
          <a:ext cx="3000000" cy="3000000"/>
        </p:xfrm>
        <a:graphic>
          <a:graphicData uri="http://schemas.openxmlformats.org/drawingml/2006/table">
            <a:tbl>
              <a:tblPr>
                <a:noFill/>
                <a:tableStyleId>{8AA2F63C-E531-404D-97BD-C87787FD5653}</a:tableStyleId>
              </a:tblPr>
              <a:tblGrid>
                <a:gridCol w="1880500"/>
                <a:gridCol w="963275"/>
                <a:gridCol w="1310275"/>
              </a:tblGrid>
              <a:tr h="527725">
                <a:tc>
                  <a:txBody>
                    <a:bodyPr/>
                    <a:lstStyle/>
                    <a:p>
                      <a:pPr indent="0" lvl="0" marL="0" rtl="0" algn="l">
                        <a:spcBef>
                          <a:spcPts val="0"/>
                        </a:spcBef>
                        <a:spcAft>
                          <a:spcPts val="0"/>
                        </a:spcAft>
                        <a:buNone/>
                      </a:pPr>
                      <a:r>
                        <a:rPr lang="nl">
                          <a:solidFill>
                            <a:srgbClr val="EFEFEF"/>
                          </a:solidFill>
                        </a:rPr>
                        <a:t>Keten</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Iterative Greedy</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MonteCarlo</a:t>
                      </a:r>
                      <a:endParaRPr>
                        <a:solidFill>
                          <a:srgbClr val="EFEFEF"/>
                        </a:solidFill>
                      </a:endParaRPr>
                    </a:p>
                  </a:txBody>
                  <a:tcPr marT="91425" marB="91425" marR="91425" marL="91425"/>
                </a:tc>
              </a:tr>
              <a:tr h="672875">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A.CPPCHPPCHPPCPPHHHHHHCCPCHPPCPCHPPHPC</a:t>
                      </a:r>
                      <a:endParaRPr sz="1050">
                        <a:solidFill>
                          <a:srgbClr val="CE9178"/>
                        </a:solidFill>
                        <a:highlight>
                          <a:srgbClr val="1F1F1F"/>
                        </a:highlight>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-36</a:t>
                      </a:r>
                      <a:endParaRPr>
                        <a:solidFill>
                          <a:srgbClr val="EFEFE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-51</a:t>
                      </a:r>
                      <a:endParaRPr>
                        <a:solidFill>
                          <a:srgbClr val="EFEFEF"/>
                        </a:solidFill>
                      </a:endParaRPr>
                    </a:p>
                  </a:txBody>
                  <a:tcPr marT="91425" marB="91425" marR="91425" marL="91425">
                    <a:lnB cap="flat" cmpd="sng" w="9525">
                      <a:solidFill>
                        <a:srgbClr val="9E9E9E"/>
                      </a:solidFill>
                      <a:prstDash val="solid"/>
                      <a:round/>
                      <a:headEnd len="sm" w="sm" type="none"/>
                      <a:tailEnd len="sm" w="sm" type="none"/>
                    </a:lnB>
                  </a:tcPr>
                </a:tc>
              </a:tr>
              <a:tr h="860900">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B.HCPHPHPHCHHHHPCCPPHPPPHPPPPCPPPHPPPHPHHHHCHPHPHPHH</a:t>
                      </a:r>
                      <a:endParaRPr sz="1300">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-24</a:t>
                      </a:r>
                      <a:endParaRPr>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
                          <a:solidFill>
                            <a:srgbClr val="EFEFEF"/>
                          </a:solidFill>
                        </a:rPr>
                        <a:t>Sc: -48 </a:t>
                      </a:r>
                      <a:endParaRPr>
                        <a:solidFill>
                          <a:srgbClr val="EFEFE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73200">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C.HPHPPHHPHPPHPHHPPHPH</a:t>
                      </a:r>
                      <a:endParaRPr sz="1050">
                        <a:solidFill>
                          <a:srgbClr val="CE9178"/>
                        </a:solidFill>
                        <a:highlight>
                          <a:srgbClr val="1F1F1F"/>
                        </a:highlight>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nl">
                          <a:solidFill>
                            <a:srgbClr val="EFEFEF"/>
                          </a:solidFill>
                        </a:rPr>
                        <a:t>Sc: -7</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nl">
                          <a:solidFill>
                            <a:srgbClr val="EFEFEF"/>
                          </a:solidFill>
                        </a:rPr>
                        <a:t>Sc: -11</a:t>
                      </a:r>
                      <a:endParaRPr>
                        <a:solidFill>
                          <a:srgbClr val="EFEFEF"/>
                        </a:solidFill>
                      </a:endParaRPr>
                    </a:p>
                  </a:txBody>
                  <a:tcPr marT="91425" marB="91425" marR="91425" marL="91425">
                    <a:lnT cap="flat" cmpd="sng" w="9525">
                      <a:solidFill>
                        <a:srgbClr val="9E9E9E"/>
                      </a:solidFill>
                      <a:prstDash val="solid"/>
                      <a:round/>
                      <a:headEnd len="sm" w="sm" type="none"/>
                      <a:tailEnd len="sm" w="sm" type="none"/>
                    </a:lnT>
                  </a:tcPr>
                </a:tc>
              </a:tr>
              <a:tr h="907050">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D.HHPHPHPHPHHHHPHPPPHPPPHPPPPHPPPHPPPHPHHHHPHPHPHPHH</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-18</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-25</a:t>
                      </a:r>
                      <a:endParaRPr>
                        <a:solidFill>
                          <a:srgbClr val="EFEFEF"/>
                        </a:solidFill>
                      </a:endParaRPr>
                    </a:p>
                  </a:txBody>
                  <a:tcPr marT="91425" marB="91425" marR="91425" marL="91425"/>
                </a:tc>
              </a:tr>
            </a:tbl>
          </a:graphicData>
        </a:graphic>
      </p:graphicFrame>
      <p:pic>
        <p:nvPicPr>
          <p:cNvPr id="177" name="Google Shape;177;p26"/>
          <p:cNvPicPr preferRelativeResize="0"/>
          <p:nvPr/>
        </p:nvPicPr>
        <p:blipFill rotWithShape="1">
          <a:blip r:embed="rId4">
            <a:alphaModFix/>
          </a:blip>
          <a:srcRect b="27620" l="21391" r="16712" t="24930"/>
          <a:stretch/>
        </p:blipFill>
        <p:spPr>
          <a:xfrm>
            <a:off x="6359187" y="2890550"/>
            <a:ext cx="2938937" cy="2252950"/>
          </a:xfrm>
          <a:prstGeom prst="rect">
            <a:avLst/>
          </a:prstGeom>
          <a:noFill/>
          <a:ln>
            <a:noFill/>
          </a:ln>
        </p:spPr>
      </p:pic>
      <p:sp>
        <p:nvSpPr>
          <p:cNvPr id="178" name="Google Shape;178;p26"/>
          <p:cNvSpPr txBox="1"/>
          <p:nvPr/>
        </p:nvSpPr>
        <p:spPr>
          <a:xfrm>
            <a:off x="6571450" y="859675"/>
            <a:ext cx="677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t>A</a:t>
            </a:r>
            <a:endParaRPr sz="1800"/>
          </a:p>
        </p:txBody>
      </p:sp>
      <p:sp>
        <p:nvSpPr>
          <p:cNvPr id="179" name="Google Shape;179;p26"/>
          <p:cNvSpPr txBox="1"/>
          <p:nvPr/>
        </p:nvSpPr>
        <p:spPr>
          <a:xfrm>
            <a:off x="6535025" y="3016150"/>
            <a:ext cx="677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t>B</a:t>
            </a:r>
            <a:endParaRPr sz="1800"/>
          </a:p>
        </p:txBody>
      </p:sp>
      <p:pic>
        <p:nvPicPr>
          <p:cNvPr id="180" name="Google Shape;180;p26"/>
          <p:cNvPicPr preferRelativeResize="0"/>
          <p:nvPr/>
        </p:nvPicPr>
        <p:blipFill rotWithShape="1">
          <a:blip r:embed="rId5">
            <a:alphaModFix/>
          </a:blip>
          <a:srcRect b="21920" l="17891" r="20456" t="19500"/>
          <a:stretch/>
        </p:blipFill>
        <p:spPr>
          <a:xfrm>
            <a:off x="4291100" y="930300"/>
            <a:ext cx="2243925" cy="2205575"/>
          </a:xfrm>
          <a:prstGeom prst="rect">
            <a:avLst/>
          </a:prstGeom>
          <a:noFill/>
          <a:ln>
            <a:noFill/>
          </a:ln>
        </p:spPr>
      </p:pic>
      <p:sp>
        <p:nvSpPr>
          <p:cNvPr id="181" name="Google Shape;181;p26"/>
          <p:cNvSpPr txBox="1"/>
          <p:nvPr/>
        </p:nvSpPr>
        <p:spPr>
          <a:xfrm>
            <a:off x="4355500" y="1136550"/>
            <a:ext cx="677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t>C</a:t>
            </a:r>
            <a:endParaRPr sz="1800"/>
          </a:p>
        </p:txBody>
      </p:sp>
      <p:sp>
        <p:nvSpPr>
          <p:cNvPr id="182" name="Google Shape;182;p26"/>
          <p:cNvSpPr txBox="1"/>
          <p:nvPr/>
        </p:nvSpPr>
        <p:spPr>
          <a:xfrm>
            <a:off x="3038500" y="4418100"/>
            <a:ext cx="677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183" name="Google Shape;183;p26"/>
          <p:cNvPicPr preferRelativeResize="0"/>
          <p:nvPr/>
        </p:nvPicPr>
        <p:blipFill rotWithShape="1">
          <a:blip r:embed="rId6">
            <a:alphaModFix/>
          </a:blip>
          <a:srcRect b="29036" l="27294" r="17319" t="25071"/>
          <a:stretch/>
        </p:blipFill>
        <p:spPr>
          <a:xfrm>
            <a:off x="4291100" y="3016150"/>
            <a:ext cx="2305250" cy="2152400"/>
          </a:xfrm>
          <a:prstGeom prst="rect">
            <a:avLst/>
          </a:prstGeom>
          <a:noFill/>
          <a:ln>
            <a:noFill/>
          </a:ln>
        </p:spPr>
      </p:pic>
      <p:sp>
        <p:nvSpPr>
          <p:cNvPr id="184" name="Google Shape;184;p26"/>
          <p:cNvSpPr txBox="1"/>
          <p:nvPr/>
        </p:nvSpPr>
        <p:spPr>
          <a:xfrm>
            <a:off x="4291100" y="2890550"/>
            <a:ext cx="677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t>D</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Methodes  -  Resultaten  - </a:t>
            </a:r>
            <a:r>
              <a:rPr lang="nl" sz="2320">
                <a:solidFill>
                  <a:srgbClr val="EFEFEF"/>
                </a:solidFill>
              </a:rPr>
              <a:t>Conclusie</a:t>
            </a:r>
            <a:endParaRPr>
              <a:solidFill>
                <a:srgbClr val="EFEFEF"/>
              </a:solidFill>
            </a:endParaRPr>
          </a:p>
          <a:p>
            <a:pPr indent="0" lvl="0" marL="0" rtl="0" algn="l">
              <a:spcBef>
                <a:spcPts val="0"/>
              </a:spcBef>
              <a:spcAft>
                <a:spcPts val="0"/>
              </a:spcAft>
              <a:buNone/>
            </a:pPr>
            <a:r>
              <a:t/>
            </a:r>
            <a:endParaRPr sz="2320"/>
          </a:p>
          <a:p>
            <a:pPr indent="0" lvl="0" marL="0" rtl="0" algn="l">
              <a:spcBef>
                <a:spcPts val="0"/>
              </a:spcBef>
              <a:spcAft>
                <a:spcPts val="0"/>
              </a:spcAft>
              <a:buNone/>
            </a:pPr>
            <a:r>
              <a:t/>
            </a:r>
            <a:endParaRPr/>
          </a:p>
        </p:txBody>
      </p:sp>
      <p:sp>
        <p:nvSpPr>
          <p:cNvPr id="190" name="Google Shape;190;p27"/>
          <p:cNvSpPr txBox="1"/>
          <p:nvPr>
            <p:ph idx="1" type="body"/>
          </p:nvPr>
        </p:nvSpPr>
        <p:spPr>
          <a:xfrm>
            <a:off x="210700" y="967200"/>
            <a:ext cx="8520600" cy="3608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nl"/>
              <a:t>Belangrijke Heuristieken </a:t>
            </a:r>
            <a:endParaRPr/>
          </a:p>
          <a:p>
            <a:pPr indent="-342900" lvl="0" marL="457200" rtl="0" algn="l">
              <a:spcBef>
                <a:spcPts val="1200"/>
              </a:spcBef>
              <a:spcAft>
                <a:spcPts val="0"/>
              </a:spcAft>
              <a:buSzPts val="1800"/>
              <a:buChar char="●"/>
            </a:pPr>
            <a:r>
              <a:rPr lang="nl"/>
              <a:t>HP model: </a:t>
            </a:r>
            <a:r>
              <a:rPr lang="nl"/>
              <a:t>Compactness H</a:t>
            </a:r>
            <a:r>
              <a:rPr lang="nl"/>
              <a:t>, Distance, Currentletter</a:t>
            </a:r>
            <a:endParaRPr/>
          </a:p>
          <a:p>
            <a:pPr indent="-342900" lvl="0" marL="457200" rtl="0" algn="l">
              <a:spcBef>
                <a:spcPts val="0"/>
              </a:spcBef>
              <a:spcAft>
                <a:spcPts val="0"/>
              </a:spcAft>
              <a:buSzPts val="1800"/>
              <a:buChar char="●"/>
            </a:pPr>
            <a:r>
              <a:rPr lang="nl"/>
              <a:t>HPC model : Compactness C, Compactness H, Currentletter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nl"/>
              <a:t>MonteCarlo over het algemeen de betere algoritme. </a:t>
            </a:r>
            <a:endParaRPr/>
          </a:p>
          <a:p>
            <a:pPr indent="0" lvl="0" marL="0" rtl="0" algn="l">
              <a:spcBef>
                <a:spcPts val="1200"/>
              </a:spcBef>
              <a:spcAft>
                <a:spcPts val="0"/>
              </a:spcAft>
              <a:buNone/>
            </a:pPr>
            <a:r>
              <a:rPr lang="nl"/>
              <a:t>Reinforcement learning algoritme duidelijk veel slimmer =&gt; Veel minder Iteraties</a:t>
            </a:r>
            <a:endParaRPr/>
          </a:p>
          <a:p>
            <a:pPr indent="0" lvl="0" marL="0" rtl="0" algn="l">
              <a:spcBef>
                <a:spcPts val="1200"/>
              </a:spcBef>
              <a:spcAft>
                <a:spcPts val="0"/>
              </a:spcAft>
              <a:buNone/>
            </a:pPr>
            <a:r>
              <a:rPr lang="nl"/>
              <a:t>Voor korte sequences: Reinforcement algoritme</a:t>
            </a:r>
            <a:endParaRPr/>
          </a:p>
          <a:p>
            <a:pPr indent="0" lvl="0" marL="0" rtl="0" algn="l">
              <a:spcBef>
                <a:spcPts val="1200"/>
              </a:spcBef>
              <a:spcAft>
                <a:spcPts val="0"/>
              </a:spcAft>
              <a:buNone/>
            </a:pPr>
            <a:r>
              <a:rPr lang="nl"/>
              <a:t>Voor medium sequences: Reinforcement algoritme &amp; (Evt. MonteCarlo)</a:t>
            </a:r>
            <a:endParaRPr/>
          </a:p>
          <a:p>
            <a:pPr indent="0" lvl="0" marL="0" rtl="0" algn="l">
              <a:spcBef>
                <a:spcPts val="1200"/>
              </a:spcBef>
              <a:spcAft>
                <a:spcPts val="1200"/>
              </a:spcAft>
              <a:buNone/>
            </a:pPr>
            <a:r>
              <a:rPr lang="nl"/>
              <a:t>Voor langere sequences: Montecarlo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Methodes  -  Resultaten  - </a:t>
            </a:r>
            <a:r>
              <a:rPr lang="nl" sz="2320">
                <a:solidFill>
                  <a:srgbClr val="EFEFEF"/>
                </a:solidFill>
              </a:rPr>
              <a:t>Conclusie</a:t>
            </a:r>
            <a:endParaRPr>
              <a:solidFill>
                <a:srgbClr val="EFEFEF"/>
              </a:solidFill>
            </a:endParaRPr>
          </a:p>
          <a:p>
            <a:pPr indent="0" lvl="0" marL="0" rtl="0" algn="l">
              <a:spcBef>
                <a:spcPts val="0"/>
              </a:spcBef>
              <a:spcAft>
                <a:spcPts val="0"/>
              </a:spcAft>
              <a:buNone/>
            </a:pPr>
            <a:r>
              <a:t/>
            </a:r>
            <a:endParaRPr sz="2320"/>
          </a:p>
          <a:p>
            <a:pPr indent="0" lvl="0" marL="0" rtl="0" algn="l">
              <a:spcBef>
                <a:spcPts val="0"/>
              </a:spcBef>
              <a:spcAft>
                <a:spcPts val="0"/>
              </a:spcAft>
              <a:buNone/>
            </a:pPr>
            <a:r>
              <a:t/>
            </a:r>
            <a:endParaRPr/>
          </a:p>
        </p:txBody>
      </p:sp>
      <p:sp>
        <p:nvSpPr>
          <p:cNvPr id="196" name="Google Shape;196;p28"/>
          <p:cNvSpPr txBox="1"/>
          <p:nvPr>
            <p:ph idx="1" type="body"/>
          </p:nvPr>
        </p:nvSpPr>
        <p:spPr>
          <a:xfrm>
            <a:off x="210700" y="967200"/>
            <a:ext cx="8520600" cy="360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Future work:</a:t>
            </a:r>
            <a:endParaRPr/>
          </a:p>
          <a:p>
            <a:pPr indent="-342900" lvl="0" marL="457200" rtl="0" algn="l">
              <a:spcBef>
                <a:spcPts val="1200"/>
              </a:spcBef>
              <a:spcAft>
                <a:spcPts val="0"/>
              </a:spcAft>
              <a:buSzPts val="1800"/>
              <a:buChar char="-"/>
            </a:pPr>
            <a:r>
              <a:rPr lang="nl"/>
              <a:t>Heuristieken normaliseren</a:t>
            </a:r>
            <a:endParaRPr/>
          </a:p>
          <a:p>
            <a:pPr indent="-342900" lvl="0" marL="457200" rtl="0" algn="l">
              <a:spcBef>
                <a:spcPts val="0"/>
              </a:spcBef>
              <a:spcAft>
                <a:spcPts val="0"/>
              </a:spcAft>
              <a:buSzPts val="1800"/>
              <a:buChar char="-"/>
            </a:pPr>
            <a:r>
              <a:rPr lang="nl"/>
              <a:t>Betere en meer heuristieken</a:t>
            </a:r>
            <a:endParaRPr/>
          </a:p>
          <a:p>
            <a:pPr indent="-342900" lvl="0" marL="457200" rtl="0" algn="l">
              <a:spcBef>
                <a:spcPts val="0"/>
              </a:spcBef>
              <a:spcAft>
                <a:spcPts val="0"/>
              </a:spcAft>
              <a:buSzPts val="1800"/>
              <a:buChar char="-"/>
            </a:pPr>
            <a:r>
              <a:rPr lang="nl"/>
              <a:t>Leer process avanceren </a:t>
            </a:r>
            <a:endParaRPr/>
          </a:p>
          <a:p>
            <a:pPr indent="-342900" lvl="0" marL="457200" rtl="0" algn="l">
              <a:spcBef>
                <a:spcPts val="0"/>
              </a:spcBef>
              <a:spcAft>
                <a:spcPts val="0"/>
              </a:spcAft>
              <a:buSzPts val="1800"/>
              <a:buChar char="-"/>
            </a:pPr>
            <a:r>
              <a:rPr lang="nl"/>
              <a:t>Omzetten naar 3D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280075" y="4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2" name="Google Shape;20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29"/>
          <p:cNvPicPr preferRelativeResize="0"/>
          <p:nvPr/>
        </p:nvPicPr>
        <p:blipFill>
          <a:blip r:embed="rId3">
            <a:alphaModFix/>
          </a:blip>
          <a:stretch>
            <a:fillRect/>
          </a:stretch>
        </p:blipFill>
        <p:spPr>
          <a:xfrm>
            <a:off x="6" y="173000"/>
            <a:ext cx="2593751" cy="2805201"/>
          </a:xfrm>
          <a:prstGeom prst="rect">
            <a:avLst/>
          </a:prstGeom>
          <a:noFill/>
          <a:ln>
            <a:noFill/>
          </a:ln>
        </p:spPr>
      </p:pic>
      <p:sp>
        <p:nvSpPr>
          <p:cNvPr id="204" name="Google Shape;204;p29"/>
          <p:cNvSpPr txBox="1"/>
          <p:nvPr/>
        </p:nvSpPr>
        <p:spPr>
          <a:xfrm>
            <a:off x="163850" y="124000"/>
            <a:ext cx="2638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2"/>
                </a:solidFill>
              </a:rPr>
              <a:t>-</a:t>
            </a:r>
            <a:r>
              <a:rPr b="1" lang="nl" sz="1800">
                <a:solidFill>
                  <a:schemeClr val="lt1"/>
                </a:solidFill>
              </a:rPr>
              <a:t>29 reinforcement 2D </a:t>
            </a:r>
            <a:endParaRPr b="1" sz="1800">
              <a:solidFill>
                <a:schemeClr val="lt1"/>
              </a:solidFill>
            </a:endParaRPr>
          </a:p>
        </p:txBody>
      </p:sp>
      <p:pic>
        <p:nvPicPr>
          <p:cNvPr id="205" name="Google Shape;205;p29"/>
          <p:cNvPicPr preferRelativeResize="0"/>
          <p:nvPr/>
        </p:nvPicPr>
        <p:blipFill>
          <a:blip r:embed="rId4">
            <a:alphaModFix/>
          </a:blip>
          <a:stretch>
            <a:fillRect/>
          </a:stretch>
        </p:blipFill>
        <p:spPr>
          <a:xfrm>
            <a:off x="2593753" y="124000"/>
            <a:ext cx="2999875" cy="3034074"/>
          </a:xfrm>
          <a:prstGeom prst="rect">
            <a:avLst/>
          </a:prstGeom>
          <a:noFill/>
          <a:ln>
            <a:noFill/>
          </a:ln>
        </p:spPr>
      </p:pic>
      <p:sp>
        <p:nvSpPr>
          <p:cNvPr id="206" name="Google Shape;206;p29"/>
          <p:cNvSpPr txBox="1"/>
          <p:nvPr/>
        </p:nvSpPr>
        <p:spPr>
          <a:xfrm>
            <a:off x="2562175" y="173000"/>
            <a:ext cx="2638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2"/>
                </a:solidFill>
              </a:rPr>
              <a:t>-</a:t>
            </a:r>
            <a:r>
              <a:rPr b="1" lang="nl" sz="1800">
                <a:solidFill>
                  <a:schemeClr val="lt1"/>
                </a:solidFill>
              </a:rPr>
              <a:t>24 reinforcement 2C</a:t>
            </a:r>
            <a:endParaRPr b="1" sz="1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320"/>
              <a:t>Introductie   </a:t>
            </a:r>
            <a:r>
              <a:rPr lang="nl" sz="2320">
                <a:solidFill>
                  <a:srgbClr val="666666"/>
                </a:solidFill>
              </a:rPr>
              <a:t>-   Methodes  -  Resultaten  - Conclusie</a:t>
            </a:r>
            <a:endParaRPr>
              <a:solidFill>
                <a:srgbClr val="666666"/>
              </a:solidFill>
            </a:endParaRPr>
          </a:p>
          <a:p>
            <a:pPr indent="0" lvl="0" marL="0" rtl="0" algn="l">
              <a:spcBef>
                <a:spcPts val="0"/>
              </a:spcBef>
              <a:spcAft>
                <a:spcPts val="0"/>
              </a:spcAft>
              <a:buSzPts val="990"/>
              <a:buNone/>
            </a:pPr>
            <a:r>
              <a:t/>
            </a:r>
            <a:endParaRPr sz="2320"/>
          </a:p>
        </p:txBody>
      </p:sp>
      <p:sp>
        <p:nvSpPr>
          <p:cNvPr id="61" name="Google Shape;61;p14"/>
          <p:cNvSpPr txBox="1"/>
          <p:nvPr>
            <p:ph idx="1" type="body"/>
          </p:nvPr>
        </p:nvSpPr>
        <p:spPr>
          <a:xfrm>
            <a:off x="6972150" y="2098200"/>
            <a:ext cx="1860000" cy="2470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nl"/>
              <a:t>Functies:</a:t>
            </a:r>
            <a:endParaRPr/>
          </a:p>
          <a:p>
            <a:pPr indent="-292100" lvl="0" marL="457200" rtl="0" algn="l">
              <a:spcBef>
                <a:spcPts val="1200"/>
              </a:spcBef>
              <a:spcAft>
                <a:spcPts val="0"/>
              </a:spcAft>
              <a:buSzPts val="1000"/>
              <a:buChar char="●"/>
            </a:pPr>
            <a:r>
              <a:rPr lang="nl" sz="1000"/>
              <a:t>Omzetten van stoffen</a:t>
            </a:r>
            <a:endParaRPr sz="1000"/>
          </a:p>
          <a:p>
            <a:pPr indent="-292100" lvl="0" marL="457200" rtl="0" algn="l">
              <a:spcBef>
                <a:spcPts val="0"/>
              </a:spcBef>
              <a:spcAft>
                <a:spcPts val="0"/>
              </a:spcAft>
              <a:buSzPts val="1000"/>
              <a:buChar char="●"/>
            </a:pPr>
            <a:r>
              <a:rPr lang="nl" sz="1000"/>
              <a:t>Transporteren van stoffen en eiwitten</a:t>
            </a:r>
            <a:endParaRPr sz="1000"/>
          </a:p>
          <a:p>
            <a:pPr indent="0" lvl="0" marL="0" rtl="0" algn="l">
              <a:spcBef>
                <a:spcPts val="1200"/>
              </a:spcBef>
              <a:spcAft>
                <a:spcPts val="0"/>
              </a:spcAft>
              <a:buNone/>
            </a:pPr>
            <a:r>
              <a:t/>
            </a:r>
            <a:endParaRPr sz="1000"/>
          </a:p>
          <a:p>
            <a:pPr indent="457200" lvl="0" marL="457200" rtl="0" algn="l">
              <a:spcBef>
                <a:spcPts val="1200"/>
              </a:spcBef>
              <a:spcAft>
                <a:spcPts val="0"/>
              </a:spcAft>
              <a:buNone/>
            </a:pPr>
            <a:r>
              <a:rPr lang="nl" sz="1000"/>
              <a:t>	VORM IS VAN BELANG!</a:t>
            </a:r>
            <a:endParaRPr sz="1000"/>
          </a:p>
          <a:p>
            <a:pPr indent="0" lvl="0" marL="914400" rtl="0" algn="l">
              <a:spcBef>
                <a:spcPts val="1200"/>
              </a:spcBef>
              <a:spcAft>
                <a:spcPts val="1200"/>
              </a:spcAft>
              <a:buNone/>
            </a:pPr>
            <a:r>
              <a:t/>
            </a:r>
            <a:endParaRPr sz="1000"/>
          </a:p>
        </p:txBody>
      </p:sp>
      <p:pic>
        <p:nvPicPr>
          <p:cNvPr id="62" name="Google Shape;62;p14"/>
          <p:cNvPicPr preferRelativeResize="0"/>
          <p:nvPr/>
        </p:nvPicPr>
        <p:blipFill>
          <a:blip r:embed="rId3">
            <a:alphaModFix/>
          </a:blip>
          <a:stretch>
            <a:fillRect/>
          </a:stretch>
        </p:blipFill>
        <p:spPr>
          <a:xfrm>
            <a:off x="2035825" y="1152475"/>
            <a:ext cx="1395600" cy="3480125"/>
          </a:xfrm>
          <a:prstGeom prst="rect">
            <a:avLst/>
          </a:prstGeom>
          <a:noFill/>
          <a:ln>
            <a:noFill/>
          </a:ln>
        </p:spPr>
      </p:pic>
      <p:pic>
        <p:nvPicPr>
          <p:cNvPr id="63" name="Google Shape;63;p14"/>
          <p:cNvPicPr preferRelativeResize="0"/>
          <p:nvPr/>
        </p:nvPicPr>
        <p:blipFill>
          <a:blip r:embed="rId4">
            <a:alphaModFix/>
          </a:blip>
          <a:stretch>
            <a:fillRect/>
          </a:stretch>
        </p:blipFill>
        <p:spPr>
          <a:xfrm>
            <a:off x="4397125" y="1439250"/>
            <a:ext cx="1096076" cy="1096076"/>
          </a:xfrm>
          <a:prstGeom prst="rect">
            <a:avLst/>
          </a:prstGeom>
          <a:noFill/>
          <a:ln>
            <a:noFill/>
          </a:ln>
        </p:spPr>
      </p:pic>
      <p:sp>
        <p:nvSpPr>
          <p:cNvPr id="64" name="Google Shape;64;p14"/>
          <p:cNvSpPr/>
          <p:nvPr/>
        </p:nvSpPr>
        <p:spPr>
          <a:xfrm>
            <a:off x="3584400" y="1848813"/>
            <a:ext cx="699300" cy="349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nvSpPr>
        <p:spPr>
          <a:xfrm>
            <a:off x="4516950" y="2513475"/>
            <a:ext cx="9762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rgbClr val="CCCCCC"/>
                </a:solidFill>
              </a:rPr>
              <a:t>Cellen</a:t>
            </a:r>
            <a:endParaRPr sz="1800">
              <a:solidFill>
                <a:srgbClr val="CCCCCC"/>
              </a:solidFill>
            </a:endParaRPr>
          </a:p>
        </p:txBody>
      </p:sp>
      <p:pic>
        <p:nvPicPr>
          <p:cNvPr id="66" name="Google Shape;66;p14"/>
          <p:cNvPicPr preferRelativeResize="0"/>
          <p:nvPr/>
        </p:nvPicPr>
        <p:blipFill>
          <a:blip r:embed="rId5">
            <a:alphaModFix/>
          </a:blip>
          <a:stretch>
            <a:fillRect/>
          </a:stretch>
        </p:blipFill>
        <p:spPr>
          <a:xfrm>
            <a:off x="5806475" y="3278450"/>
            <a:ext cx="1511374" cy="1522676"/>
          </a:xfrm>
          <a:prstGeom prst="rect">
            <a:avLst/>
          </a:prstGeom>
          <a:noFill/>
          <a:ln>
            <a:noFill/>
          </a:ln>
        </p:spPr>
      </p:pic>
      <p:sp>
        <p:nvSpPr>
          <p:cNvPr id="67" name="Google Shape;67;p14"/>
          <p:cNvSpPr/>
          <p:nvPr/>
        </p:nvSpPr>
        <p:spPr>
          <a:xfrm rot="1672744">
            <a:off x="5281879" y="2418765"/>
            <a:ext cx="1129153" cy="67032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txBox="1"/>
          <p:nvPr/>
        </p:nvSpPr>
        <p:spPr>
          <a:xfrm>
            <a:off x="5190650" y="4490125"/>
            <a:ext cx="1311600" cy="728700"/>
          </a:xfrm>
          <a:prstGeom prst="rect">
            <a:avLst/>
          </a:prstGeom>
          <a:noFill/>
          <a:ln>
            <a:noFill/>
          </a:ln>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rgbClr val="D9D9D9"/>
                </a:solidFill>
              </a:rPr>
              <a:t>Eiwitten</a:t>
            </a:r>
            <a:endParaRPr sz="1800">
              <a:solidFill>
                <a:srgbClr val="D9D9D9"/>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320"/>
              <a:t>Introductie   </a:t>
            </a:r>
            <a:r>
              <a:rPr lang="nl" sz="2320">
                <a:solidFill>
                  <a:srgbClr val="666666"/>
                </a:solidFill>
              </a:rPr>
              <a:t>-   Methodes  -  Resultaten  - Conclusie</a:t>
            </a:r>
            <a:endParaRPr>
              <a:solidFill>
                <a:srgbClr val="666666"/>
              </a:solidFill>
            </a:endParaRPr>
          </a:p>
          <a:p>
            <a:pPr indent="0" lvl="0" marL="0" rtl="0" algn="l">
              <a:spcBef>
                <a:spcPts val="0"/>
              </a:spcBef>
              <a:spcAft>
                <a:spcPts val="0"/>
              </a:spcAft>
              <a:buSzPts val="990"/>
              <a:buNone/>
            </a:pPr>
            <a:r>
              <a:t/>
            </a:r>
            <a:endParaRPr sz="2320"/>
          </a:p>
        </p:txBody>
      </p:sp>
      <p:sp>
        <p:nvSpPr>
          <p:cNvPr id="74" name="Google Shape;74;p15"/>
          <p:cNvSpPr txBox="1"/>
          <p:nvPr>
            <p:ph idx="1" type="body"/>
          </p:nvPr>
        </p:nvSpPr>
        <p:spPr>
          <a:xfrm>
            <a:off x="6972150" y="2098200"/>
            <a:ext cx="1860000" cy="24708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None/>
            </a:pPr>
            <a:r>
              <a:t/>
            </a:r>
            <a:endParaRPr sz="1000"/>
          </a:p>
          <a:p>
            <a:pPr indent="0" lvl="0" marL="914400" rtl="0" algn="l">
              <a:spcBef>
                <a:spcPts val="1200"/>
              </a:spcBef>
              <a:spcAft>
                <a:spcPts val="1200"/>
              </a:spcAft>
              <a:buNone/>
            </a:pPr>
            <a:r>
              <a:t/>
            </a:r>
            <a:endParaRPr sz="1000"/>
          </a:p>
        </p:txBody>
      </p:sp>
      <p:sp>
        <p:nvSpPr>
          <p:cNvPr id="75" name="Google Shape;75;p15"/>
          <p:cNvSpPr txBox="1"/>
          <p:nvPr/>
        </p:nvSpPr>
        <p:spPr>
          <a:xfrm>
            <a:off x="4516950" y="2513475"/>
            <a:ext cx="9762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CCCCCC"/>
              </a:solidFill>
            </a:endParaRPr>
          </a:p>
        </p:txBody>
      </p:sp>
      <p:pic>
        <p:nvPicPr>
          <p:cNvPr id="76" name="Google Shape;76;p15"/>
          <p:cNvPicPr preferRelativeResize="0"/>
          <p:nvPr/>
        </p:nvPicPr>
        <p:blipFill rotWithShape="1">
          <a:blip r:embed="rId3">
            <a:alphaModFix/>
          </a:blip>
          <a:srcRect b="0" l="4198" r="5114" t="0"/>
          <a:stretch/>
        </p:blipFill>
        <p:spPr>
          <a:xfrm>
            <a:off x="0" y="2639600"/>
            <a:ext cx="2236799" cy="2447624"/>
          </a:xfrm>
          <a:prstGeom prst="rect">
            <a:avLst/>
          </a:prstGeom>
          <a:noFill/>
          <a:ln>
            <a:noFill/>
          </a:ln>
        </p:spPr>
      </p:pic>
      <p:pic>
        <p:nvPicPr>
          <p:cNvPr id="77" name="Google Shape;77;p15"/>
          <p:cNvPicPr preferRelativeResize="0"/>
          <p:nvPr/>
        </p:nvPicPr>
        <p:blipFill rotWithShape="1">
          <a:blip r:embed="rId4">
            <a:alphaModFix/>
          </a:blip>
          <a:srcRect b="0" l="2486" r="0" t="0"/>
          <a:stretch/>
        </p:blipFill>
        <p:spPr>
          <a:xfrm>
            <a:off x="2236800" y="2639600"/>
            <a:ext cx="2282275" cy="2447625"/>
          </a:xfrm>
          <a:prstGeom prst="rect">
            <a:avLst/>
          </a:prstGeom>
          <a:noFill/>
          <a:ln>
            <a:noFill/>
          </a:ln>
        </p:spPr>
      </p:pic>
      <p:pic>
        <p:nvPicPr>
          <p:cNvPr id="78" name="Google Shape;78;p15"/>
          <p:cNvPicPr preferRelativeResize="0"/>
          <p:nvPr/>
        </p:nvPicPr>
        <p:blipFill>
          <a:blip r:embed="rId5">
            <a:alphaModFix/>
          </a:blip>
          <a:stretch>
            <a:fillRect/>
          </a:stretch>
        </p:blipFill>
        <p:spPr>
          <a:xfrm>
            <a:off x="4519075" y="2638082"/>
            <a:ext cx="2340375" cy="2450669"/>
          </a:xfrm>
          <a:prstGeom prst="rect">
            <a:avLst/>
          </a:prstGeom>
          <a:noFill/>
          <a:ln>
            <a:noFill/>
          </a:ln>
        </p:spPr>
      </p:pic>
      <p:pic>
        <p:nvPicPr>
          <p:cNvPr id="79" name="Google Shape;79;p15"/>
          <p:cNvPicPr preferRelativeResize="0"/>
          <p:nvPr/>
        </p:nvPicPr>
        <p:blipFill>
          <a:blip r:embed="rId6">
            <a:alphaModFix/>
          </a:blip>
          <a:stretch>
            <a:fillRect/>
          </a:stretch>
        </p:blipFill>
        <p:spPr>
          <a:xfrm>
            <a:off x="6859451" y="2639052"/>
            <a:ext cx="2340375" cy="2448710"/>
          </a:xfrm>
          <a:prstGeom prst="rect">
            <a:avLst/>
          </a:prstGeom>
          <a:noFill/>
          <a:ln>
            <a:noFill/>
          </a:ln>
        </p:spPr>
      </p:pic>
      <p:sp>
        <p:nvSpPr>
          <p:cNvPr id="80" name="Google Shape;80;p15"/>
          <p:cNvSpPr txBox="1"/>
          <p:nvPr/>
        </p:nvSpPr>
        <p:spPr>
          <a:xfrm>
            <a:off x="371550" y="1085525"/>
            <a:ext cx="1398900" cy="138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nl" sz="1800">
                <a:solidFill>
                  <a:srgbClr val="0000FF"/>
                </a:solidFill>
              </a:rPr>
              <a:t>P</a:t>
            </a:r>
            <a:endParaRPr sz="1800">
              <a:solidFill>
                <a:srgbClr val="0000FF"/>
              </a:solidFill>
            </a:endParaRPr>
          </a:p>
          <a:p>
            <a:pPr indent="-342900" lvl="0" marL="457200" rtl="0" algn="l">
              <a:spcBef>
                <a:spcPts val="0"/>
              </a:spcBef>
              <a:spcAft>
                <a:spcPts val="0"/>
              </a:spcAft>
              <a:buClr>
                <a:srgbClr val="FF0000"/>
              </a:buClr>
              <a:buSzPts val="1800"/>
              <a:buChar char="●"/>
            </a:pPr>
            <a:r>
              <a:rPr lang="nl" sz="1800">
                <a:solidFill>
                  <a:srgbClr val="FF0000"/>
                </a:solidFill>
              </a:rPr>
              <a:t>H</a:t>
            </a:r>
            <a:endParaRPr sz="1800">
              <a:solidFill>
                <a:srgbClr val="FF0000"/>
              </a:solidFill>
            </a:endParaRPr>
          </a:p>
          <a:p>
            <a:pPr indent="-342900" lvl="0" marL="457200" rtl="0" algn="l">
              <a:spcBef>
                <a:spcPts val="0"/>
              </a:spcBef>
              <a:spcAft>
                <a:spcPts val="0"/>
              </a:spcAft>
              <a:buClr>
                <a:srgbClr val="38761D"/>
              </a:buClr>
              <a:buSzPts val="1800"/>
              <a:buChar char="●"/>
            </a:pPr>
            <a:r>
              <a:rPr lang="nl" sz="1800">
                <a:solidFill>
                  <a:srgbClr val="38761D"/>
                </a:solidFill>
              </a:rPr>
              <a:t>C</a:t>
            </a:r>
            <a:endParaRPr sz="1800">
              <a:solidFill>
                <a:srgbClr val="38761D"/>
              </a:solidFill>
            </a:endParaRPr>
          </a:p>
        </p:txBody>
      </p:sp>
      <p:sp>
        <p:nvSpPr>
          <p:cNvPr id="81" name="Google Shape;81;p15"/>
          <p:cNvSpPr txBox="1"/>
          <p:nvPr/>
        </p:nvSpPr>
        <p:spPr>
          <a:xfrm>
            <a:off x="2659175" y="1049100"/>
            <a:ext cx="2484300" cy="12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2"/>
                </a:solidFill>
              </a:rPr>
              <a:t>Interactie: </a:t>
            </a:r>
            <a:endParaRPr sz="1800">
              <a:solidFill>
                <a:schemeClr val="lt2"/>
              </a:solidFill>
            </a:endParaRPr>
          </a:p>
          <a:p>
            <a:pPr indent="0" lvl="0" marL="0" rtl="0" algn="l">
              <a:spcBef>
                <a:spcPts val="0"/>
              </a:spcBef>
              <a:spcAft>
                <a:spcPts val="0"/>
              </a:spcAft>
              <a:buNone/>
            </a:pPr>
            <a:r>
              <a:rPr lang="nl" sz="1800">
                <a:solidFill>
                  <a:schemeClr val="lt2"/>
                </a:solidFill>
              </a:rPr>
              <a:t>HH = -1</a:t>
            </a:r>
            <a:endParaRPr sz="1800">
              <a:solidFill>
                <a:schemeClr val="lt2"/>
              </a:solidFill>
            </a:endParaRPr>
          </a:p>
          <a:p>
            <a:pPr indent="0" lvl="0" marL="0" rtl="0" algn="l">
              <a:spcBef>
                <a:spcPts val="0"/>
              </a:spcBef>
              <a:spcAft>
                <a:spcPts val="0"/>
              </a:spcAft>
              <a:buNone/>
            </a:pPr>
            <a:r>
              <a:rPr lang="nl" sz="1800">
                <a:solidFill>
                  <a:schemeClr val="lt2"/>
                </a:solidFill>
              </a:rPr>
              <a:t>CC = -5</a:t>
            </a:r>
            <a:endParaRPr sz="1800">
              <a:solidFill>
                <a:schemeClr val="lt2"/>
              </a:solidFill>
            </a:endParaRPr>
          </a:p>
          <a:p>
            <a:pPr indent="0" lvl="0" marL="0" rtl="0" algn="l">
              <a:spcBef>
                <a:spcPts val="0"/>
              </a:spcBef>
              <a:spcAft>
                <a:spcPts val="0"/>
              </a:spcAft>
              <a:buNone/>
            </a:pPr>
            <a:r>
              <a:rPr lang="nl" sz="1800">
                <a:solidFill>
                  <a:schemeClr val="lt2"/>
                </a:solidFill>
              </a:rPr>
              <a:t>CH = -1</a:t>
            </a:r>
            <a:endParaRPr sz="18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t>Introductie   </a:t>
            </a:r>
            <a:r>
              <a:rPr lang="nl" sz="2320">
                <a:solidFill>
                  <a:srgbClr val="666666"/>
                </a:solidFill>
              </a:rPr>
              <a:t>-   Methodes  -  Resultaten  - Conclusie</a:t>
            </a:r>
            <a:endParaRPr>
              <a:solidFill>
                <a:srgbClr val="666666"/>
              </a:solidFill>
            </a:endParaRPr>
          </a:p>
          <a:p>
            <a:pPr indent="0" lvl="0" marL="0" rtl="0" algn="l">
              <a:spcBef>
                <a:spcPts val="0"/>
              </a:spcBef>
              <a:spcAft>
                <a:spcPts val="0"/>
              </a:spcAft>
              <a:buClr>
                <a:srgbClr val="000000"/>
              </a:buClr>
              <a:buSzPct val="42672"/>
              <a:buFont typeface="Arial"/>
              <a:buNone/>
            </a:pPr>
            <a:r>
              <a:t/>
            </a:r>
            <a:endParaRPr sz="2320"/>
          </a:p>
          <a:p>
            <a:pPr indent="0" lvl="0" marL="0" rtl="0" algn="l">
              <a:spcBef>
                <a:spcPts val="0"/>
              </a:spcBef>
              <a:spcAft>
                <a:spcPts val="0"/>
              </a:spcAft>
              <a:buNone/>
            </a:pPr>
            <a:r>
              <a:t/>
            </a:r>
            <a:endParaRPr/>
          </a:p>
        </p:txBody>
      </p:sp>
      <p:sp>
        <p:nvSpPr>
          <p:cNvPr id="87" name="Google Shape;8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Terminologie: Staat -&gt; </a:t>
            </a:r>
            <a:r>
              <a:rPr lang="nl" sz="900"/>
              <a:t>[(0, 0, 'H'), (1, 0, 'C'), (2, 0, 'P'), (3, 0, 'H'), (4, 0, 'P'), (5, 0, 'H'), (6, 0, 'P'), (7, 0, 'H'), (8, 0, 'C'), (9, 0, 'H'), (10, 0, 'H'), (11, 0, 'H'), (12, 0, 'H'), (13, 0, 'P'), (14, 0, 'C'), (15, 0, 'C'), (16, 0, 'P'), (17, 0, 'P'), (18, 0, 'H'), (19, 0, 'P'), (20, 0, 'P'), (21, 0, 'P')]</a:t>
            </a:r>
            <a:endParaRPr sz="900"/>
          </a:p>
          <a:p>
            <a:pPr indent="457200" lvl="0" marL="914400" rtl="0" algn="l">
              <a:spcBef>
                <a:spcPts val="1200"/>
              </a:spcBef>
              <a:spcAft>
                <a:spcPts val="0"/>
              </a:spcAft>
              <a:buNone/>
            </a:pPr>
            <a:r>
              <a:rPr lang="nl"/>
              <a:t>HP model -&gt; Model met alleen H en P</a:t>
            </a:r>
            <a:endParaRPr/>
          </a:p>
          <a:p>
            <a:pPr indent="0" lvl="0" marL="0" rtl="0" algn="l">
              <a:spcBef>
                <a:spcPts val="1200"/>
              </a:spcBef>
              <a:spcAft>
                <a:spcPts val="1200"/>
              </a:spcAft>
              <a:buNone/>
            </a:pPr>
            <a:r>
              <a:rPr lang="nl"/>
              <a:t>			HPC model -&gt; Model met alleen H, P en C</a:t>
            </a:r>
            <a:endParaRPr/>
          </a:p>
        </p:txBody>
      </p:sp>
      <p:pic>
        <p:nvPicPr>
          <p:cNvPr id="88" name="Google Shape;88;p16"/>
          <p:cNvPicPr preferRelativeResize="0"/>
          <p:nvPr/>
        </p:nvPicPr>
        <p:blipFill>
          <a:blip r:embed="rId3">
            <a:alphaModFix/>
          </a:blip>
          <a:stretch>
            <a:fillRect/>
          </a:stretch>
        </p:blipFill>
        <p:spPr>
          <a:xfrm>
            <a:off x="4218975" y="3352575"/>
            <a:ext cx="4925025" cy="1790925"/>
          </a:xfrm>
          <a:prstGeom prst="rect">
            <a:avLst/>
          </a:prstGeom>
          <a:noFill/>
          <a:ln>
            <a:noFill/>
          </a:ln>
        </p:spPr>
      </p:pic>
      <p:sp>
        <p:nvSpPr>
          <p:cNvPr id="89" name="Google Shape;89;p16"/>
          <p:cNvSpPr txBox="1"/>
          <p:nvPr/>
        </p:nvSpPr>
        <p:spPr>
          <a:xfrm>
            <a:off x="94250" y="2907700"/>
            <a:ext cx="4029900" cy="21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800">
                <a:solidFill>
                  <a:schemeClr val="lt2"/>
                </a:solidFill>
              </a:rPr>
              <a:t>Constrained</a:t>
            </a:r>
            <a:r>
              <a:rPr b="1" lang="nl" sz="1800">
                <a:solidFill>
                  <a:schemeClr val="lt2"/>
                </a:solidFill>
              </a:rPr>
              <a:t> optimization problem</a:t>
            </a:r>
            <a:endParaRPr b="1" sz="1800">
              <a:solidFill>
                <a:schemeClr val="lt2"/>
              </a:solidFill>
            </a:endParaRPr>
          </a:p>
          <a:p>
            <a:pPr indent="-323850" lvl="0" marL="457200" rtl="0" algn="l">
              <a:spcBef>
                <a:spcPts val="0"/>
              </a:spcBef>
              <a:spcAft>
                <a:spcPts val="0"/>
              </a:spcAft>
              <a:buClr>
                <a:schemeClr val="lt2"/>
              </a:buClr>
              <a:buSzPts val="1500"/>
              <a:buChar char="●"/>
            </a:pPr>
            <a:r>
              <a:rPr lang="nl" sz="1500" u="sng">
                <a:solidFill>
                  <a:schemeClr val="lt2"/>
                </a:solidFill>
              </a:rPr>
              <a:t>Geen aminozuur op dezelfde </a:t>
            </a:r>
            <a:r>
              <a:rPr lang="nl" sz="1500" u="sng">
                <a:solidFill>
                  <a:schemeClr val="lt2"/>
                </a:solidFill>
              </a:rPr>
              <a:t>grid plek!</a:t>
            </a:r>
            <a:endParaRPr sz="1500" u="sng">
              <a:solidFill>
                <a:schemeClr val="lt2"/>
              </a:solidFill>
            </a:endParaRPr>
          </a:p>
          <a:p>
            <a:pPr indent="-330200" lvl="0" marL="457200" rtl="0" algn="l">
              <a:spcBef>
                <a:spcPts val="0"/>
              </a:spcBef>
              <a:spcAft>
                <a:spcPts val="0"/>
              </a:spcAft>
              <a:buClr>
                <a:schemeClr val="lt2"/>
              </a:buClr>
              <a:buSzPts val="1600"/>
              <a:buChar char="●"/>
            </a:pPr>
            <a:r>
              <a:rPr lang="nl" sz="1600">
                <a:solidFill>
                  <a:schemeClr val="lt2"/>
                </a:solidFill>
              </a:rPr>
              <a:t>Hoek van 90 graden</a:t>
            </a:r>
            <a:endParaRPr sz="1600">
              <a:solidFill>
                <a:schemeClr val="lt2"/>
              </a:solidFill>
            </a:endParaRPr>
          </a:p>
          <a:p>
            <a:pPr indent="-330200" lvl="0" marL="457200" rtl="0" algn="l">
              <a:spcBef>
                <a:spcPts val="0"/>
              </a:spcBef>
              <a:spcAft>
                <a:spcPts val="0"/>
              </a:spcAft>
              <a:buClr>
                <a:schemeClr val="lt2"/>
              </a:buClr>
              <a:buSzPts val="1600"/>
              <a:buChar char="●"/>
            </a:pPr>
            <a:r>
              <a:rPr lang="nl" sz="1600">
                <a:solidFill>
                  <a:schemeClr val="lt2"/>
                </a:solidFill>
              </a:rPr>
              <a:t>Keten moet </a:t>
            </a:r>
            <a:r>
              <a:rPr lang="nl" sz="1600">
                <a:solidFill>
                  <a:schemeClr val="lt2"/>
                </a:solidFill>
              </a:rPr>
              <a:t>gewaarborgd</a:t>
            </a:r>
            <a:r>
              <a:rPr lang="nl" sz="1600">
                <a:solidFill>
                  <a:schemeClr val="lt2"/>
                </a:solidFill>
              </a:rPr>
              <a:t> blijven</a:t>
            </a:r>
            <a:endParaRPr sz="1600">
              <a:solidFill>
                <a:schemeClr val="lt2"/>
              </a:solidFill>
            </a:endParaRPr>
          </a:p>
          <a:p>
            <a:pPr indent="-330200" lvl="0" marL="457200" rtl="0" algn="l">
              <a:spcBef>
                <a:spcPts val="0"/>
              </a:spcBef>
              <a:spcAft>
                <a:spcPts val="0"/>
              </a:spcAft>
              <a:buClr>
                <a:schemeClr val="lt2"/>
              </a:buClr>
              <a:buSzPts val="1600"/>
              <a:buChar char="●"/>
            </a:pPr>
            <a:r>
              <a:rPr lang="nl" sz="1600">
                <a:solidFill>
                  <a:schemeClr val="lt2"/>
                </a:solidFill>
              </a:rPr>
              <a:t>Distance moet 1 zijn tussen aminozuren</a:t>
            </a:r>
            <a:endParaRPr sz="16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a:ln cap="flat" cmpd="sng" w="9525">
            <a:solidFill>
              <a:srgbClr val="434343"/>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t> </a:t>
            </a:r>
            <a:r>
              <a:rPr lang="nl" sz="2320">
                <a:solidFill>
                  <a:srgbClr val="666666"/>
                </a:solidFill>
              </a:rPr>
              <a:t>-</a:t>
            </a:r>
            <a:r>
              <a:rPr lang="nl" sz="2320">
                <a:solidFill>
                  <a:srgbClr val="666666"/>
                </a:solidFill>
              </a:rPr>
              <a:t>   </a:t>
            </a:r>
            <a:r>
              <a:rPr lang="nl" sz="2320">
                <a:solidFill>
                  <a:srgbClr val="EFEFEF"/>
                </a:solidFill>
              </a:rPr>
              <a:t>Methodes </a:t>
            </a:r>
            <a:r>
              <a:rPr lang="nl" sz="2320">
                <a:solidFill>
                  <a:srgbClr val="666666"/>
                </a:solidFill>
              </a:rPr>
              <a:t> -  Resultaten  - Conclusie</a:t>
            </a:r>
            <a:endParaRPr>
              <a:solidFill>
                <a:srgbClr val="666666"/>
              </a:solidFill>
            </a:endParaRPr>
          </a:p>
          <a:p>
            <a:pPr indent="0" lvl="0" marL="0" rtl="0" algn="l">
              <a:spcBef>
                <a:spcPts val="0"/>
              </a:spcBef>
              <a:spcAft>
                <a:spcPts val="0"/>
              </a:spcAft>
              <a:buNone/>
            </a:pPr>
            <a:r>
              <a:t/>
            </a:r>
            <a:endParaRPr sz="2320"/>
          </a:p>
          <a:p>
            <a:pPr indent="0" lvl="0" marL="0" rtl="0" algn="l">
              <a:spcBef>
                <a:spcPts val="0"/>
              </a:spcBef>
              <a:spcAft>
                <a:spcPts val="0"/>
              </a:spcAft>
              <a:buNone/>
            </a:pPr>
            <a:r>
              <a:t/>
            </a:r>
            <a:endParaRPr/>
          </a:p>
        </p:txBody>
      </p:sp>
      <p:sp>
        <p:nvSpPr>
          <p:cNvPr id="95" name="Google Shape;9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nl"/>
              <a:t>Eiwit als rechte lijn. </a:t>
            </a:r>
            <a:r>
              <a:rPr lang="nl" sz="1200"/>
              <a:t>[(0, 0, 'H'), (1, 0, 'C'), (2, 0, 'P'), (3, 0, 'H'), (4, 0, 'P'), (5, 0, 'H'), (6, 0, 'P'), (7, 0, 'H'), (8, 0, 'C'), (9, 0, 'H'), (10, 0, 'H'), (11, 0, 'H'), (12, 0, 'H'), (13, 0, 'P'), (14, 0, 'C'), (15, 0, 'C'), (16, 0, 'P'), (17, 0, 'P'), (18, 0, 'H'), (19, 0, 'P'), (20, 0, 'P'), (21, 0, 'P')]</a:t>
            </a:r>
            <a:br>
              <a:rPr lang="nl"/>
            </a:br>
            <a:r>
              <a:rPr lang="nl"/>
              <a:t>Lengte wat eiwit sequence: N</a:t>
            </a:r>
            <a:endParaRPr/>
          </a:p>
          <a:p>
            <a:pPr indent="0" lvl="0" marL="0" rtl="0" algn="l">
              <a:spcBef>
                <a:spcPts val="1200"/>
              </a:spcBef>
              <a:spcAft>
                <a:spcPts val="0"/>
              </a:spcAft>
              <a:buNone/>
            </a:pPr>
            <a:r>
              <a:rPr lang="nl"/>
              <a:t>Vouw:</a:t>
            </a:r>
            <a:endParaRPr/>
          </a:p>
          <a:p>
            <a:pPr indent="-342900" lvl="0" marL="457200" rtl="0" algn="l">
              <a:spcBef>
                <a:spcPts val="1200"/>
              </a:spcBef>
              <a:spcAft>
                <a:spcPts val="0"/>
              </a:spcAft>
              <a:buSzPts val="1800"/>
              <a:buChar char="●"/>
            </a:pPr>
            <a:r>
              <a:rPr lang="nl"/>
              <a:t>Binair vouwen. Keuze per aminozuur: 2</a:t>
            </a:r>
            <a:endParaRPr/>
          </a:p>
          <a:p>
            <a:pPr indent="0" lvl="0" marL="0" rtl="0" algn="l">
              <a:spcBef>
                <a:spcPts val="1200"/>
              </a:spcBef>
              <a:spcAft>
                <a:spcPts val="0"/>
              </a:spcAft>
              <a:buNone/>
            </a:pPr>
            <a:r>
              <a:rPr lang="nl"/>
              <a:t>Cumulatieve Staten:</a:t>
            </a:r>
            <a:endParaRPr/>
          </a:p>
          <a:p>
            <a:pPr indent="-342900" lvl="0" marL="457200" rtl="0" algn="l">
              <a:spcBef>
                <a:spcPts val="1200"/>
              </a:spcBef>
              <a:spcAft>
                <a:spcPts val="0"/>
              </a:spcAft>
              <a:buSzPts val="1800"/>
              <a:buChar char="●"/>
            </a:pPr>
            <a:r>
              <a:rPr lang="nl"/>
              <a:t>Na 1 iteratie (2( N - 1 ))</a:t>
            </a:r>
            <a:endParaRPr/>
          </a:p>
          <a:p>
            <a:pPr indent="-342900" lvl="0" marL="457200" rtl="0" algn="l">
              <a:spcBef>
                <a:spcPts val="0"/>
              </a:spcBef>
              <a:spcAft>
                <a:spcPts val="0"/>
              </a:spcAft>
              <a:buSzPts val="1800"/>
              <a:buChar char="●"/>
            </a:pPr>
            <a:r>
              <a:rPr lang="nl"/>
              <a:t>Na K iteraties [2( N - 1 )]^K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a:t>
            </a:r>
            <a:r>
              <a:rPr lang="nl" sz="2320">
                <a:solidFill>
                  <a:srgbClr val="EFEFEF"/>
                </a:solidFill>
              </a:rPr>
              <a:t>Methodes </a:t>
            </a:r>
            <a:r>
              <a:rPr lang="nl" sz="2320">
                <a:solidFill>
                  <a:srgbClr val="666666"/>
                </a:solidFill>
              </a:rPr>
              <a:t> -  Resultaten  - Conclusie</a:t>
            </a:r>
            <a:endParaRPr>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 name="Google Shape;101;p18"/>
          <p:cNvSpPr txBox="1"/>
          <p:nvPr>
            <p:ph idx="1" type="body"/>
          </p:nvPr>
        </p:nvSpPr>
        <p:spPr>
          <a:xfrm>
            <a:off x="311700" y="1612375"/>
            <a:ext cx="2965200" cy="324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nl"/>
              <a:t>Brute force</a:t>
            </a:r>
            <a:endParaRPr b="1"/>
          </a:p>
          <a:p>
            <a:pPr indent="0" lvl="0" marL="0" rtl="0" algn="l">
              <a:spcBef>
                <a:spcPts val="1200"/>
              </a:spcBef>
              <a:spcAft>
                <a:spcPts val="1200"/>
              </a:spcAft>
              <a:buNone/>
            </a:pPr>
            <a:r>
              <a:t/>
            </a:r>
            <a:endParaRPr b="1"/>
          </a:p>
        </p:txBody>
      </p:sp>
      <p:sp>
        <p:nvSpPr>
          <p:cNvPr id="102" name="Google Shape;102;p18"/>
          <p:cNvSpPr txBox="1"/>
          <p:nvPr/>
        </p:nvSpPr>
        <p:spPr>
          <a:xfrm>
            <a:off x="3622675" y="1017725"/>
            <a:ext cx="1458600" cy="71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nl" sz="1800">
                <a:solidFill>
                  <a:schemeClr val="lt2"/>
                </a:solidFill>
              </a:rPr>
              <a:t>4 Algoritmes</a:t>
            </a:r>
            <a:endParaRPr sz="1800">
              <a:solidFill>
                <a:schemeClr val="lt2"/>
              </a:solidFill>
            </a:endParaRPr>
          </a:p>
        </p:txBody>
      </p:sp>
      <p:sp>
        <p:nvSpPr>
          <p:cNvPr id="103" name="Google Shape;103;p18"/>
          <p:cNvSpPr txBox="1"/>
          <p:nvPr>
            <p:ph idx="1" type="body"/>
          </p:nvPr>
        </p:nvSpPr>
        <p:spPr>
          <a:xfrm>
            <a:off x="2121475" y="1612375"/>
            <a:ext cx="2562300" cy="317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nl"/>
              <a:t>Iterative Greedy</a:t>
            </a:r>
            <a:endParaRPr b="1"/>
          </a:p>
        </p:txBody>
      </p:sp>
      <p:sp>
        <p:nvSpPr>
          <p:cNvPr id="104" name="Google Shape;104;p18"/>
          <p:cNvSpPr txBox="1"/>
          <p:nvPr>
            <p:ph idx="1" type="body"/>
          </p:nvPr>
        </p:nvSpPr>
        <p:spPr>
          <a:xfrm>
            <a:off x="4714950" y="1571100"/>
            <a:ext cx="2562300" cy="317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nl"/>
              <a:t>Monte Carlo</a:t>
            </a:r>
            <a:endParaRPr b="1"/>
          </a:p>
        </p:txBody>
      </p:sp>
      <p:pic>
        <p:nvPicPr>
          <p:cNvPr id="105" name="Google Shape;105;p18"/>
          <p:cNvPicPr preferRelativeResize="0"/>
          <p:nvPr/>
        </p:nvPicPr>
        <p:blipFill rotWithShape="1">
          <a:blip r:embed="rId3">
            <a:alphaModFix/>
          </a:blip>
          <a:srcRect b="0" l="-1957" r="0" t="0"/>
          <a:stretch/>
        </p:blipFill>
        <p:spPr>
          <a:xfrm>
            <a:off x="4633525" y="2063750"/>
            <a:ext cx="2612550" cy="2957075"/>
          </a:xfrm>
          <a:prstGeom prst="rect">
            <a:avLst/>
          </a:prstGeom>
          <a:noFill/>
          <a:ln>
            <a:noFill/>
          </a:ln>
        </p:spPr>
      </p:pic>
      <p:pic>
        <p:nvPicPr>
          <p:cNvPr id="106" name="Google Shape;106;p18"/>
          <p:cNvPicPr preferRelativeResize="0"/>
          <p:nvPr/>
        </p:nvPicPr>
        <p:blipFill>
          <a:blip r:embed="rId4">
            <a:alphaModFix/>
          </a:blip>
          <a:stretch>
            <a:fillRect/>
          </a:stretch>
        </p:blipFill>
        <p:spPr>
          <a:xfrm>
            <a:off x="2121475" y="2503925"/>
            <a:ext cx="2482275" cy="1731825"/>
          </a:xfrm>
          <a:prstGeom prst="rect">
            <a:avLst/>
          </a:prstGeom>
          <a:noFill/>
          <a:ln>
            <a:noFill/>
          </a:ln>
        </p:spPr>
      </p:pic>
      <p:pic>
        <p:nvPicPr>
          <p:cNvPr id="107" name="Google Shape;107;p18"/>
          <p:cNvPicPr preferRelativeResize="0"/>
          <p:nvPr/>
        </p:nvPicPr>
        <p:blipFill>
          <a:blip r:embed="rId5">
            <a:alphaModFix/>
          </a:blip>
          <a:stretch>
            <a:fillRect/>
          </a:stretch>
        </p:blipFill>
        <p:spPr>
          <a:xfrm>
            <a:off x="0" y="2470150"/>
            <a:ext cx="2010275" cy="184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a:t>
            </a:r>
            <a:r>
              <a:rPr lang="nl" sz="2320">
                <a:solidFill>
                  <a:srgbClr val="EFEFEF"/>
                </a:solidFill>
              </a:rPr>
              <a:t>Methodes </a:t>
            </a:r>
            <a:r>
              <a:rPr lang="nl" sz="2320">
                <a:solidFill>
                  <a:srgbClr val="666666"/>
                </a:solidFill>
              </a:rPr>
              <a:t> -  Resultaten  - Conclusie</a:t>
            </a:r>
            <a:endParaRPr>
              <a:solidFill>
                <a:srgbClr val="666666"/>
              </a:solidFill>
            </a:endParaRPr>
          </a:p>
          <a:p>
            <a:pPr indent="0" lvl="0" marL="0" rtl="0" algn="l">
              <a:spcBef>
                <a:spcPts val="0"/>
              </a:spcBef>
              <a:spcAft>
                <a:spcPts val="0"/>
              </a:spcAft>
              <a:buNone/>
            </a:pPr>
            <a:r>
              <a:t/>
            </a:r>
            <a:endParaRPr sz="2320"/>
          </a:p>
          <a:p>
            <a:pPr indent="0" lvl="0" marL="0" rtl="0" algn="l">
              <a:spcBef>
                <a:spcPts val="0"/>
              </a:spcBef>
              <a:spcAft>
                <a:spcPts val="0"/>
              </a:spcAft>
              <a:buNone/>
            </a:pPr>
            <a:r>
              <a:t/>
            </a:r>
            <a:endParaRPr/>
          </a:p>
        </p:txBody>
      </p:sp>
      <p:sp>
        <p:nvSpPr>
          <p:cNvPr id="113" name="Google Shape;113;p19"/>
          <p:cNvSpPr txBox="1"/>
          <p:nvPr>
            <p:ph idx="1" type="body"/>
          </p:nvPr>
        </p:nvSpPr>
        <p:spPr>
          <a:xfrm>
            <a:off x="311700" y="1612375"/>
            <a:ext cx="3195300" cy="324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nl"/>
              <a:t>Heuristieken -&gt; Intelligentie</a:t>
            </a:r>
            <a:endParaRPr b="1"/>
          </a:p>
          <a:p>
            <a:pPr indent="0" lvl="0" marL="0" rtl="0" algn="l">
              <a:spcBef>
                <a:spcPts val="1200"/>
              </a:spcBef>
              <a:spcAft>
                <a:spcPts val="0"/>
              </a:spcAft>
              <a:buNone/>
            </a:pPr>
            <a:r>
              <a:rPr lang="nl" sz="1700"/>
              <a:t>H</a:t>
            </a:r>
            <a:r>
              <a:rPr lang="nl" sz="1300"/>
              <a:t>1: AltHeuristic</a:t>
            </a:r>
            <a:endParaRPr sz="1300"/>
          </a:p>
          <a:p>
            <a:pPr indent="0" lvl="0" marL="0" rtl="0" algn="l">
              <a:spcBef>
                <a:spcPts val="1200"/>
              </a:spcBef>
              <a:spcAft>
                <a:spcPts val="0"/>
              </a:spcAft>
              <a:buNone/>
            </a:pPr>
            <a:r>
              <a:rPr lang="nl" sz="1300"/>
              <a:t>H2: Currentletter </a:t>
            </a:r>
            <a:endParaRPr sz="1300"/>
          </a:p>
          <a:p>
            <a:pPr indent="0" lvl="0" marL="0" rtl="0" algn="l">
              <a:spcBef>
                <a:spcPts val="1200"/>
              </a:spcBef>
              <a:spcAft>
                <a:spcPts val="0"/>
              </a:spcAft>
              <a:buNone/>
            </a:pPr>
            <a:r>
              <a:rPr lang="nl" sz="1300"/>
              <a:t>H3: Compactness</a:t>
            </a:r>
            <a:endParaRPr sz="1300"/>
          </a:p>
          <a:p>
            <a:pPr indent="0" lvl="0" marL="0" rtl="0" algn="l">
              <a:spcBef>
                <a:spcPts val="1200"/>
              </a:spcBef>
              <a:spcAft>
                <a:spcPts val="0"/>
              </a:spcAft>
              <a:buNone/>
            </a:pPr>
            <a:r>
              <a:rPr lang="nl" sz="1300"/>
              <a:t>H4: DistanceDecrease</a:t>
            </a:r>
            <a:endParaRPr sz="1300"/>
          </a:p>
          <a:p>
            <a:pPr indent="0" lvl="0" marL="0" rtl="0" algn="l">
              <a:spcBef>
                <a:spcPts val="1200"/>
              </a:spcBef>
              <a:spcAft>
                <a:spcPts val="0"/>
              </a:spcAft>
              <a:buNone/>
            </a:pPr>
            <a:r>
              <a:rPr lang="nl" sz="1300"/>
              <a:t>H5: Compactness C</a:t>
            </a:r>
            <a:endParaRPr sz="1300"/>
          </a:p>
          <a:p>
            <a:pPr indent="0" lvl="0" marL="0" rtl="0" algn="l">
              <a:spcBef>
                <a:spcPts val="1200"/>
              </a:spcBef>
              <a:spcAft>
                <a:spcPts val="1200"/>
              </a:spcAft>
              <a:buNone/>
            </a:pPr>
            <a:r>
              <a:rPr lang="nl" sz="1300"/>
              <a:t>H6:Compactness H</a:t>
            </a:r>
            <a:endParaRPr sz="1300"/>
          </a:p>
        </p:txBody>
      </p:sp>
      <p:sp>
        <p:nvSpPr>
          <p:cNvPr id="114" name="Google Shape;114;p19"/>
          <p:cNvSpPr txBox="1"/>
          <p:nvPr/>
        </p:nvSpPr>
        <p:spPr>
          <a:xfrm>
            <a:off x="2671325" y="1080125"/>
            <a:ext cx="3968700" cy="71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nl" sz="1800">
                <a:solidFill>
                  <a:schemeClr val="lt2"/>
                </a:solidFill>
              </a:rPr>
              <a:t>Slimme Reinforcement algoritme</a:t>
            </a:r>
            <a:endParaRPr b="1" sz="1800">
              <a:solidFill>
                <a:schemeClr val="lt2"/>
              </a:solidFill>
            </a:endParaRPr>
          </a:p>
        </p:txBody>
      </p:sp>
      <p:sp>
        <p:nvSpPr>
          <p:cNvPr id="115" name="Google Shape;115;p19"/>
          <p:cNvSpPr txBox="1"/>
          <p:nvPr>
            <p:ph idx="1" type="body"/>
          </p:nvPr>
        </p:nvSpPr>
        <p:spPr>
          <a:xfrm>
            <a:off x="4228525" y="1657375"/>
            <a:ext cx="3968700" cy="31533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t/>
            </a:r>
            <a:endParaRPr sz="1400"/>
          </a:p>
          <a:p>
            <a:pPr indent="0" lvl="0" marL="0" rtl="0" algn="l">
              <a:spcBef>
                <a:spcPts val="1200"/>
              </a:spcBef>
              <a:spcAft>
                <a:spcPts val="0"/>
              </a:spcAft>
              <a:buNone/>
            </a:pPr>
            <a:r>
              <a:rPr lang="nl" sz="1400">
                <a:solidFill>
                  <a:srgbClr val="FFFFFF"/>
                </a:solidFill>
              </a:rPr>
              <a:t>Voor elke episode in de simulatie.</a:t>
            </a:r>
            <a:endParaRPr sz="1400">
              <a:solidFill>
                <a:srgbClr val="FFFFFF"/>
              </a:solidFill>
            </a:endParaRPr>
          </a:p>
          <a:p>
            <a:pPr indent="0" lvl="0" marL="0" rtl="0" algn="l">
              <a:spcBef>
                <a:spcPts val="1200"/>
              </a:spcBef>
              <a:spcAft>
                <a:spcPts val="0"/>
              </a:spcAft>
              <a:buNone/>
            </a:pPr>
            <a:r>
              <a:rPr lang="nl" sz="1400">
                <a:solidFill>
                  <a:srgbClr val="FFFFFF"/>
                </a:solidFill>
              </a:rPr>
              <a:t>     Reset state</a:t>
            </a:r>
            <a:endParaRPr sz="1400">
              <a:solidFill>
                <a:srgbClr val="FFFFFF"/>
              </a:solidFill>
            </a:endParaRPr>
          </a:p>
          <a:p>
            <a:pPr indent="0" lvl="0" marL="0" rtl="0" algn="l">
              <a:spcBef>
                <a:spcPts val="1200"/>
              </a:spcBef>
              <a:spcAft>
                <a:spcPts val="0"/>
              </a:spcAft>
              <a:buNone/>
            </a:pPr>
            <a:r>
              <a:rPr lang="nl" sz="1400">
                <a:solidFill>
                  <a:srgbClr val="FFFFFF"/>
                </a:solidFill>
              </a:rPr>
              <a:t>     Loop </a:t>
            </a:r>
            <a:endParaRPr sz="1400">
              <a:solidFill>
                <a:srgbClr val="FFFFFF"/>
              </a:solidFill>
            </a:endParaRPr>
          </a:p>
          <a:p>
            <a:pPr indent="0" lvl="0" marL="0" rtl="0" algn="l">
              <a:spcBef>
                <a:spcPts val="1200"/>
              </a:spcBef>
              <a:spcAft>
                <a:spcPts val="0"/>
              </a:spcAft>
              <a:buNone/>
            </a:pPr>
            <a:r>
              <a:rPr lang="nl" sz="1400">
                <a:solidFill>
                  <a:srgbClr val="FFFFFF"/>
                </a:solidFill>
              </a:rPr>
              <a:t>	Kies actie </a:t>
            </a:r>
            <a:r>
              <a:rPr lang="nl" sz="1400">
                <a:solidFill>
                  <a:srgbClr val="FFFFFF"/>
                </a:solidFill>
              </a:rPr>
              <a:t>gebaseerd</a:t>
            </a:r>
            <a:r>
              <a:rPr lang="nl" sz="1400">
                <a:solidFill>
                  <a:srgbClr val="FFFFFF"/>
                </a:solidFill>
              </a:rPr>
              <a:t> op [GEWICHT] &amp; [HEURISTIEKEN]</a:t>
            </a:r>
            <a:endParaRPr sz="1400">
              <a:solidFill>
                <a:srgbClr val="FFFFFF"/>
              </a:solidFill>
            </a:endParaRPr>
          </a:p>
          <a:p>
            <a:pPr indent="0" lvl="0" marL="0" rtl="0" algn="l">
              <a:spcBef>
                <a:spcPts val="1200"/>
              </a:spcBef>
              <a:spcAft>
                <a:spcPts val="0"/>
              </a:spcAft>
              <a:buNone/>
            </a:pPr>
            <a:r>
              <a:rPr lang="nl" sz="1400">
                <a:solidFill>
                  <a:srgbClr val="FFFFFF"/>
                </a:solidFill>
              </a:rPr>
              <a:t>	Pas actie toe</a:t>
            </a:r>
            <a:endParaRPr sz="1400">
              <a:solidFill>
                <a:srgbClr val="FFFFFF"/>
              </a:solidFill>
            </a:endParaRPr>
          </a:p>
          <a:p>
            <a:pPr indent="0" lvl="0" marL="0" rtl="0" algn="l">
              <a:spcBef>
                <a:spcPts val="1200"/>
              </a:spcBef>
              <a:spcAft>
                <a:spcPts val="0"/>
              </a:spcAft>
              <a:buNone/>
            </a:pPr>
            <a:r>
              <a:rPr lang="nl" sz="1400">
                <a:solidFill>
                  <a:srgbClr val="FFFFFF"/>
                </a:solidFill>
              </a:rPr>
              <a:t>	Reken reward uit. </a:t>
            </a:r>
            <a:endParaRPr sz="1400">
              <a:solidFill>
                <a:srgbClr val="FFFFFF"/>
              </a:solidFill>
            </a:endParaRPr>
          </a:p>
          <a:p>
            <a:pPr indent="0" lvl="0" marL="0" rtl="0" algn="l">
              <a:spcBef>
                <a:spcPts val="1200"/>
              </a:spcBef>
              <a:spcAft>
                <a:spcPts val="0"/>
              </a:spcAft>
              <a:buNone/>
            </a:pPr>
            <a:r>
              <a:rPr lang="nl" sz="1400">
                <a:solidFill>
                  <a:srgbClr val="FFFFFF"/>
                </a:solidFill>
              </a:rPr>
              <a:t>      Aan het einde. Update Gewicht op basis van dit </a:t>
            </a:r>
            <a:r>
              <a:rPr lang="nl" sz="1400">
                <a:solidFill>
                  <a:srgbClr val="FFFFFF"/>
                </a:solidFill>
              </a:rPr>
              <a:t>leerproces</a:t>
            </a:r>
            <a:r>
              <a:rPr lang="nl" sz="1400">
                <a:solidFill>
                  <a:srgbClr val="FFFFFF"/>
                </a:solidFill>
              </a:rPr>
              <a:t>.</a:t>
            </a:r>
            <a:endParaRPr sz="1400">
              <a:solidFill>
                <a:srgbClr val="FFFFFF"/>
              </a:solidFill>
            </a:endParaRPr>
          </a:p>
          <a:p>
            <a:pPr indent="0" lvl="0" marL="0" rtl="0" algn="l">
              <a:spcBef>
                <a:spcPts val="1200"/>
              </a:spcBef>
              <a:spcAft>
                <a:spcPts val="0"/>
              </a:spcAft>
              <a:buNone/>
            </a:pPr>
            <a:r>
              <a:rPr lang="nl" sz="1400">
                <a:solidFill>
                  <a:srgbClr val="FFFFFF"/>
                </a:solidFill>
              </a:rPr>
              <a:t>      - Ga maat nieuwe Episode.</a:t>
            </a:r>
            <a:endParaRPr sz="1400">
              <a:solidFill>
                <a:srgbClr val="FFFFFF"/>
              </a:solidFill>
            </a:endParaRPr>
          </a:p>
          <a:p>
            <a:pPr indent="0" lvl="0" marL="0" rtl="0" algn="l">
              <a:spcBef>
                <a:spcPts val="1200"/>
              </a:spcBef>
              <a:spcAft>
                <a:spcPts val="1200"/>
              </a:spcAft>
              <a:buNone/>
            </a:pPr>
            <a:r>
              <a:t/>
            </a:r>
            <a:endParaRPr sz="1400"/>
          </a:p>
        </p:txBody>
      </p:sp>
      <p:sp>
        <p:nvSpPr>
          <p:cNvPr id="116" name="Google Shape;116;p19"/>
          <p:cNvSpPr txBox="1"/>
          <p:nvPr/>
        </p:nvSpPr>
        <p:spPr>
          <a:xfrm>
            <a:off x="8139525" y="445025"/>
            <a:ext cx="35286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Methodes  -  </a:t>
            </a:r>
            <a:r>
              <a:rPr lang="nl" sz="2320">
                <a:solidFill>
                  <a:srgbClr val="EFEFEF"/>
                </a:solidFill>
              </a:rPr>
              <a:t>Resultaten </a:t>
            </a:r>
            <a:r>
              <a:rPr lang="nl" sz="2320">
                <a:solidFill>
                  <a:srgbClr val="666666"/>
                </a:solidFill>
              </a:rPr>
              <a:t> - Conclusie</a:t>
            </a:r>
            <a:endParaRPr>
              <a:solidFill>
                <a:srgbClr val="666666"/>
              </a:solidFill>
            </a:endParaRPr>
          </a:p>
          <a:p>
            <a:pPr indent="0" lvl="0" marL="0" rtl="0" algn="l">
              <a:spcBef>
                <a:spcPts val="0"/>
              </a:spcBef>
              <a:spcAft>
                <a:spcPts val="0"/>
              </a:spcAft>
              <a:buNone/>
            </a:pPr>
            <a:r>
              <a:t/>
            </a:r>
            <a:endParaRPr sz="2320"/>
          </a:p>
          <a:p>
            <a:pPr indent="0" lvl="0" marL="0" rtl="0" algn="l">
              <a:spcBef>
                <a:spcPts val="0"/>
              </a:spcBef>
              <a:spcAft>
                <a:spcPts val="0"/>
              </a:spcAft>
              <a:buNone/>
            </a:pPr>
            <a:r>
              <a:t/>
            </a:r>
            <a:endParaRPr/>
          </a:p>
        </p:txBody>
      </p:sp>
      <p:sp>
        <p:nvSpPr>
          <p:cNvPr id="122" name="Google Shape;122;p20"/>
          <p:cNvSpPr txBox="1"/>
          <p:nvPr>
            <p:ph idx="1" type="body"/>
          </p:nvPr>
        </p:nvSpPr>
        <p:spPr>
          <a:xfrm>
            <a:off x="311700" y="1612375"/>
            <a:ext cx="3195300" cy="324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300"/>
          </a:p>
        </p:txBody>
      </p:sp>
      <p:sp>
        <p:nvSpPr>
          <p:cNvPr id="123" name="Google Shape;123;p20"/>
          <p:cNvSpPr txBox="1"/>
          <p:nvPr>
            <p:ph idx="1" type="body"/>
          </p:nvPr>
        </p:nvSpPr>
        <p:spPr>
          <a:xfrm>
            <a:off x="4228525" y="1657375"/>
            <a:ext cx="3968700" cy="31533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t/>
            </a:r>
            <a:endParaRPr sz="1400"/>
          </a:p>
          <a:p>
            <a:pPr indent="0" lvl="0" marL="0" rtl="0" algn="l">
              <a:spcBef>
                <a:spcPts val="1200"/>
              </a:spcBef>
              <a:spcAft>
                <a:spcPts val="0"/>
              </a:spcAft>
              <a:buNone/>
            </a:pPr>
            <a:r>
              <a:rPr lang="nl" sz="1400"/>
              <a:t>Voor elke episode in de simulatie.</a:t>
            </a:r>
            <a:endParaRPr sz="1400"/>
          </a:p>
          <a:p>
            <a:pPr indent="0" lvl="0" marL="0" rtl="0" algn="l">
              <a:spcBef>
                <a:spcPts val="1200"/>
              </a:spcBef>
              <a:spcAft>
                <a:spcPts val="0"/>
              </a:spcAft>
              <a:buNone/>
            </a:pPr>
            <a:r>
              <a:rPr lang="nl" sz="1400"/>
              <a:t>     Reset state</a:t>
            </a:r>
            <a:endParaRPr sz="1400"/>
          </a:p>
          <a:p>
            <a:pPr indent="0" lvl="0" marL="0" rtl="0" algn="l">
              <a:spcBef>
                <a:spcPts val="1200"/>
              </a:spcBef>
              <a:spcAft>
                <a:spcPts val="0"/>
              </a:spcAft>
              <a:buNone/>
            </a:pPr>
            <a:r>
              <a:rPr lang="nl" sz="1400"/>
              <a:t>     Loop </a:t>
            </a:r>
            <a:endParaRPr sz="1400"/>
          </a:p>
          <a:p>
            <a:pPr indent="0" lvl="0" marL="0" rtl="0" algn="l">
              <a:spcBef>
                <a:spcPts val="1200"/>
              </a:spcBef>
              <a:spcAft>
                <a:spcPts val="0"/>
              </a:spcAft>
              <a:buNone/>
            </a:pPr>
            <a:r>
              <a:rPr lang="nl" sz="1400"/>
              <a:t>	Kies actie gebaseerd op [GEWICHT] &amp; [HEURISTIEKEN]</a:t>
            </a:r>
            <a:endParaRPr sz="1400"/>
          </a:p>
          <a:p>
            <a:pPr indent="0" lvl="0" marL="0" rtl="0" algn="l">
              <a:spcBef>
                <a:spcPts val="1200"/>
              </a:spcBef>
              <a:spcAft>
                <a:spcPts val="0"/>
              </a:spcAft>
              <a:buNone/>
            </a:pPr>
            <a:r>
              <a:rPr lang="nl" sz="1400"/>
              <a:t>	Pas actie toe</a:t>
            </a:r>
            <a:endParaRPr sz="1400"/>
          </a:p>
          <a:p>
            <a:pPr indent="0" lvl="0" marL="0" rtl="0" algn="l">
              <a:spcBef>
                <a:spcPts val="1200"/>
              </a:spcBef>
              <a:spcAft>
                <a:spcPts val="0"/>
              </a:spcAft>
              <a:buNone/>
            </a:pPr>
            <a:r>
              <a:rPr lang="nl" sz="1400"/>
              <a:t>	Reken reward uit. </a:t>
            </a:r>
            <a:endParaRPr sz="1400"/>
          </a:p>
          <a:p>
            <a:pPr indent="0" lvl="0" marL="0" rtl="0" algn="l">
              <a:spcBef>
                <a:spcPts val="1200"/>
              </a:spcBef>
              <a:spcAft>
                <a:spcPts val="0"/>
              </a:spcAft>
              <a:buNone/>
            </a:pPr>
            <a:r>
              <a:rPr lang="nl" sz="1400"/>
              <a:t>      Aan het einde. Update Gewicht op basis van dit leerproces.</a:t>
            </a:r>
            <a:endParaRPr sz="1400"/>
          </a:p>
          <a:p>
            <a:pPr indent="0" lvl="0" marL="0" rtl="0" algn="l">
              <a:spcBef>
                <a:spcPts val="1200"/>
              </a:spcBef>
              <a:spcAft>
                <a:spcPts val="0"/>
              </a:spcAft>
              <a:buNone/>
            </a:pPr>
            <a:r>
              <a:rPr lang="nl" sz="1400"/>
              <a:t>      - Ga maat nieuwe Episode.</a:t>
            </a:r>
            <a:endParaRPr sz="1400"/>
          </a:p>
          <a:p>
            <a:pPr indent="0" lvl="0" marL="0" rtl="0" algn="l">
              <a:spcBef>
                <a:spcPts val="1200"/>
              </a:spcBef>
              <a:spcAft>
                <a:spcPts val="1200"/>
              </a:spcAft>
              <a:buNone/>
            </a:pPr>
            <a:r>
              <a:t/>
            </a:r>
            <a:endParaRPr sz="1400"/>
          </a:p>
        </p:txBody>
      </p:sp>
      <p:sp>
        <p:nvSpPr>
          <p:cNvPr id="124" name="Google Shape;124;p20"/>
          <p:cNvSpPr txBox="1"/>
          <p:nvPr>
            <p:ph idx="1" type="body"/>
          </p:nvPr>
        </p:nvSpPr>
        <p:spPr>
          <a:xfrm>
            <a:off x="6317400" y="1378225"/>
            <a:ext cx="2514900" cy="295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p>
        </p:txBody>
      </p:sp>
      <p:sp>
        <p:nvSpPr>
          <p:cNvPr id="125" name="Google Shape;125;p20"/>
          <p:cNvSpPr txBox="1"/>
          <p:nvPr/>
        </p:nvSpPr>
        <p:spPr>
          <a:xfrm>
            <a:off x="8139525" y="445025"/>
            <a:ext cx="35286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pic>
        <p:nvPicPr>
          <p:cNvPr id="126" name="Google Shape;126;p20"/>
          <p:cNvPicPr preferRelativeResize="0"/>
          <p:nvPr/>
        </p:nvPicPr>
        <p:blipFill>
          <a:blip r:embed="rId3">
            <a:alphaModFix/>
          </a:blip>
          <a:stretch>
            <a:fillRect/>
          </a:stretch>
        </p:blipFill>
        <p:spPr>
          <a:xfrm>
            <a:off x="1218063" y="1391775"/>
            <a:ext cx="6837774" cy="3418901"/>
          </a:xfrm>
          <a:prstGeom prst="rect">
            <a:avLst/>
          </a:prstGeom>
          <a:noFill/>
          <a:ln>
            <a:noFill/>
          </a:ln>
        </p:spPr>
      </p:pic>
      <p:sp>
        <p:nvSpPr>
          <p:cNvPr id="127" name="Google Shape;127;p20"/>
          <p:cNvSpPr txBox="1"/>
          <p:nvPr/>
        </p:nvSpPr>
        <p:spPr>
          <a:xfrm rot="-4998797">
            <a:off x="983410" y="2189244"/>
            <a:ext cx="1172274" cy="2618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t>&amp;</a:t>
            </a:r>
            <a:r>
              <a:rPr lang="nl" sz="1800"/>
              <a:t> </a:t>
            </a:r>
            <a:r>
              <a:rPr lang="nl" sz="1200"/>
              <a:t>Bondscore</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sz="2320">
                <a:solidFill>
                  <a:srgbClr val="666666"/>
                </a:solidFill>
              </a:rPr>
              <a:t>Introductie </a:t>
            </a:r>
            <a:r>
              <a:rPr lang="nl" sz="2320"/>
              <a:t>  </a:t>
            </a:r>
            <a:r>
              <a:rPr lang="nl" sz="2320">
                <a:solidFill>
                  <a:srgbClr val="666666"/>
                </a:solidFill>
              </a:rPr>
              <a:t>-   Methodes  -  </a:t>
            </a:r>
            <a:r>
              <a:rPr lang="nl" sz="2320">
                <a:solidFill>
                  <a:srgbClr val="FFFFFF"/>
                </a:solidFill>
              </a:rPr>
              <a:t>Resultaten </a:t>
            </a:r>
            <a:r>
              <a:rPr lang="nl" sz="2320">
                <a:solidFill>
                  <a:srgbClr val="666666"/>
                </a:solidFill>
              </a:rPr>
              <a:t> - Conclusie</a:t>
            </a:r>
            <a:endParaRPr>
              <a:solidFill>
                <a:srgbClr val="666666"/>
              </a:solidFill>
            </a:endParaRPr>
          </a:p>
          <a:p>
            <a:pPr indent="0" lvl="0" marL="0" rtl="0" algn="l">
              <a:spcBef>
                <a:spcPts val="0"/>
              </a:spcBef>
              <a:spcAft>
                <a:spcPts val="0"/>
              </a:spcAft>
              <a:buNone/>
            </a:pPr>
            <a:r>
              <a:t/>
            </a:r>
            <a:endParaRPr sz="2320"/>
          </a:p>
          <a:p>
            <a:pPr indent="0" lvl="0" marL="0" rtl="0" algn="l">
              <a:spcBef>
                <a:spcPts val="0"/>
              </a:spcBef>
              <a:spcAft>
                <a:spcPts val="0"/>
              </a:spcAft>
              <a:buNone/>
            </a:pPr>
            <a:r>
              <a:t/>
            </a:r>
            <a:endParaRPr/>
          </a:p>
        </p:txBody>
      </p:sp>
      <p:sp>
        <p:nvSpPr>
          <p:cNvPr id="133" name="Google Shape;133;p21"/>
          <p:cNvSpPr txBox="1"/>
          <p:nvPr>
            <p:ph idx="1" type="body"/>
          </p:nvPr>
        </p:nvSpPr>
        <p:spPr>
          <a:xfrm>
            <a:off x="70775" y="101772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nl"/>
              <a:t>HP Model</a:t>
            </a:r>
            <a:endParaRPr/>
          </a:p>
        </p:txBody>
      </p:sp>
      <p:graphicFrame>
        <p:nvGraphicFramePr>
          <p:cNvPr id="134" name="Google Shape;134;p21"/>
          <p:cNvGraphicFramePr/>
          <p:nvPr/>
        </p:nvGraphicFramePr>
        <p:xfrm>
          <a:off x="458250" y="1619250"/>
          <a:ext cx="3000000" cy="3000000"/>
        </p:xfrm>
        <a:graphic>
          <a:graphicData uri="http://schemas.openxmlformats.org/drawingml/2006/table">
            <a:tbl>
              <a:tblPr>
                <a:noFill/>
                <a:tableStyleId>{8AA2F63C-E531-404D-97BD-C87787FD5653}</a:tableStyleId>
              </a:tblPr>
              <a:tblGrid>
                <a:gridCol w="1792000"/>
                <a:gridCol w="1369600"/>
                <a:gridCol w="1478350"/>
                <a:gridCol w="1546650"/>
                <a:gridCol w="1546650"/>
              </a:tblGrid>
              <a:tr h="377350">
                <a:tc>
                  <a:txBody>
                    <a:bodyPr/>
                    <a:lstStyle/>
                    <a:p>
                      <a:pPr indent="0" lvl="0" marL="0" rtl="0" algn="l">
                        <a:spcBef>
                          <a:spcPts val="0"/>
                        </a:spcBef>
                        <a:spcAft>
                          <a:spcPts val="0"/>
                        </a:spcAft>
                        <a:buNone/>
                      </a:pPr>
                      <a:r>
                        <a:rPr lang="nl">
                          <a:solidFill>
                            <a:srgbClr val="EFEFEF"/>
                          </a:solidFill>
                        </a:rPr>
                        <a:t>Keten</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Bruteforce</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Iterative Greedy</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MonteCarlo</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Reinforcement</a:t>
                      </a:r>
                      <a:endParaRPr>
                        <a:solidFill>
                          <a:srgbClr val="EFEFEF"/>
                        </a:solidFill>
                      </a:endParaRPr>
                    </a:p>
                  </a:txBody>
                  <a:tcPr marT="91425" marB="91425" marR="91425" marL="91425"/>
                </a:tc>
              </a:tr>
              <a:tr h="377350">
                <a:tc>
                  <a:txBody>
                    <a:bodyPr/>
                    <a:lstStyle/>
                    <a:p>
                      <a:pPr indent="0" lvl="0" marL="0" rtl="0" algn="l">
                        <a:lnSpc>
                          <a:spcPct val="135714"/>
                        </a:lnSpc>
                        <a:spcBef>
                          <a:spcPts val="0"/>
                        </a:spcBef>
                        <a:spcAft>
                          <a:spcPts val="0"/>
                        </a:spcAft>
                        <a:buNone/>
                      </a:pPr>
                      <a:r>
                        <a:rPr lang="nl" sz="950">
                          <a:solidFill>
                            <a:srgbClr val="CE9178"/>
                          </a:solidFill>
                          <a:highlight>
                            <a:srgbClr val="1F1F1F"/>
                          </a:highlight>
                        </a:rPr>
                        <a:t>HHPHHHPHPHHHPH</a:t>
                      </a:r>
                      <a:endParaRPr sz="1300">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-6; it. 4.7M</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-6; It: 2.5k</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-6; It: 2K</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-6; It: 500</a:t>
                      </a:r>
                      <a:endParaRPr>
                        <a:solidFill>
                          <a:srgbClr val="EFEFEF"/>
                        </a:solidFill>
                      </a:endParaRPr>
                    </a:p>
                  </a:txBody>
                  <a:tcPr marT="91425" marB="91425" marR="91425" marL="91425"/>
                </a:tc>
              </a:tr>
              <a:tr h="396875">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HPHPPHHPHPPHPHHPPHPH</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-6; It: 5M</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-7; It: 50k</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-8 It: 10k</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;-9 It: 350</a:t>
                      </a:r>
                      <a:endParaRPr>
                        <a:solidFill>
                          <a:srgbClr val="EFEFEF"/>
                        </a:solidFill>
                      </a:endParaRPr>
                    </a:p>
                  </a:txBody>
                  <a:tcPr marT="91425" marB="91425" marR="91425" marL="91425"/>
                </a:tc>
              </a:tr>
              <a:tr h="377350">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PPPHHPPHHPPPPPHHHHHHHPPHHPPPPHHPPHPP</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-5 ; It: 9M</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-5; It: 50k</a:t>
                      </a:r>
                      <a:endParaRPr/>
                    </a:p>
                  </a:txBody>
                  <a:tcPr marT="91425" marB="91425" marR="91425" marL="91425"/>
                </a:tc>
                <a:tc>
                  <a:txBody>
                    <a:bodyPr/>
                    <a:lstStyle/>
                    <a:p>
                      <a:pPr indent="0" lvl="0" marL="0" rtl="0" algn="l">
                        <a:spcBef>
                          <a:spcPts val="0"/>
                        </a:spcBef>
                        <a:spcAft>
                          <a:spcPts val="0"/>
                        </a:spcAft>
                        <a:buNone/>
                      </a:pPr>
                      <a:r>
                        <a:rPr lang="nl">
                          <a:solidFill>
                            <a:srgbClr val="EFEFEF"/>
                          </a:solidFill>
                        </a:rPr>
                        <a:t>Sc: -12; It: 40k</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-12; It: 500</a:t>
                      </a:r>
                      <a:endParaRPr>
                        <a:solidFill>
                          <a:srgbClr val="EFEFEF"/>
                        </a:solidFill>
                      </a:endParaRPr>
                    </a:p>
                  </a:txBody>
                  <a:tcPr marT="91425" marB="91425" marR="91425" marL="91425"/>
                </a:tc>
              </a:tr>
              <a:tr h="377350">
                <a:tc>
                  <a:txBody>
                    <a:bodyPr/>
                    <a:lstStyle/>
                    <a:p>
                      <a:pPr indent="0" lvl="0" marL="0" rtl="0" algn="l">
                        <a:lnSpc>
                          <a:spcPct val="135714"/>
                        </a:lnSpc>
                        <a:spcBef>
                          <a:spcPts val="0"/>
                        </a:spcBef>
                        <a:spcAft>
                          <a:spcPts val="0"/>
                        </a:spcAft>
                        <a:buNone/>
                      </a:pPr>
                      <a:r>
                        <a:rPr lang="nl" sz="1050">
                          <a:solidFill>
                            <a:srgbClr val="CE9178"/>
                          </a:solidFill>
                          <a:highlight>
                            <a:srgbClr val="1F1F1F"/>
                          </a:highlight>
                          <a:latin typeface="Courier New"/>
                          <a:ea typeface="Courier New"/>
                          <a:cs typeface="Courier New"/>
                          <a:sym typeface="Courier New"/>
                        </a:rPr>
                        <a:t>HHPHPHPHPHHHHPHPPPHPPPHPPPPHPPPHPPPHPHHHHPHPHPHPHH</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-6 ; 5M</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-11; It: 10k</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-17; It: 50k</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nl">
                          <a:solidFill>
                            <a:srgbClr val="EFEFEF"/>
                          </a:solidFill>
                        </a:rPr>
                        <a:t>Sc: -12 It: 20</a:t>
                      </a:r>
                      <a:endParaRPr>
                        <a:solidFill>
                          <a:srgbClr val="EFEFEF"/>
                        </a:solidFill>
                      </a:endParaRPr>
                    </a:p>
                    <a:p>
                      <a:pPr indent="0" lvl="0" marL="0" rtl="0" algn="l">
                        <a:spcBef>
                          <a:spcPts val="0"/>
                        </a:spcBef>
                        <a:spcAft>
                          <a:spcPts val="0"/>
                        </a:spcAft>
                        <a:buNone/>
                      </a:pPr>
                      <a:r>
                        <a:rPr lang="nl">
                          <a:solidFill>
                            <a:srgbClr val="EFEFEF"/>
                          </a:solidFill>
                        </a:rPr>
                        <a:t>SC: -15 it:380</a:t>
                      </a:r>
                      <a:endParaRPr>
                        <a:solidFill>
                          <a:srgbClr val="EFEFEF"/>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